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Arcade Gamer" charset="1" panose="00000000000000000000"/>
      <p:regular r:id="rId29"/>
    </p:embeddedFont>
    <p:embeddedFont>
      <p:font typeface="Disket Mono" charset="1" panose="020B0509050000020004"/>
      <p:regular r:id="rId30"/>
    </p:embeddedFont>
    <p:embeddedFont>
      <p:font typeface="Disket Mono Bold" charset="1" panose="020B0509050000020004"/>
      <p:regular r:id="rId31"/>
    </p:embeddedFont>
    <p:embeddedFont>
      <p:font typeface="Garet Bold" charset="1" panose="00000000000000000000"/>
      <p:regular r:id="rId32"/>
    </p:embeddedFont>
    <p:embeddedFont>
      <p:font typeface="Garet" charset="1" panose="00000000000000000000"/>
      <p:regular r:id="rId33"/>
    </p:embeddedFont>
    <p:embeddedFont>
      <p:font typeface="Game Station Condensed" charset="1" panose="020B0000000000000000"/>
      <p:regular r:id="rId34"/>
    </p:embeddedFont>
    <p:embeddedFont>
      <p:font typeface="Canva Sans Bold" charset="1" panose="020B08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gif" Type="http://schemas.openxmlformats.org/officeDocument/2006/relationships/image"/><Relationship Id="rId26" Target="../media/image25.gif"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gif"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79.png" Type="http://schemas.openxmlformats.org/officeDocument/2006/relationships/image"/><Relationship Id="rId19" Target="../media/image80.svg" Type="http://schemas.openxmlformats.org/officeDocument/2006/relationships/image"/><Relationship Id="rId2" Target="../media/image8.png" Type="http://schemas.openxmlformats.org/officeDocument/2006/relationships/image"/><Relationship Id="rId20" Target="../media/image89.png" Type="http://schemas.openxmlformats.org/officeDocument/2006/relationships/image"/><Relationship Id="rId21" Target="../media/image90.png" Type="http://schemas.openxmlformats.org/officeDocument/2006/relationships/image"/><Relationship Id="rId22" Target="../media/image91.png" Type="http://schemas.openxmlformats.org/officeDocument/2006/relationships/image"/><Relationship Id="rId3" Target="../media/image9.sv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 Id="rId6" Target="../media/image87.png" Type="http://schemas.openxmlformats.org/officeDocument/2006/relationships/image"/><Relationship Id="rId7" Target="../media/image88.pn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92.png" Type="http://schemas.openxmlformats.org/officeDocument/2006/relationships/image"/><Relationship Id="rId7" Target="../media/image93.png" Type="http://schemas.openxmlformats.org/officeDocument/2006/relationships/image"/><Relationship Id="rId8" Target="../media/image94.png" Type="http://schemas.openxmlformats.org/officeDocument/2006/relationships/image"/><Relationship Id="rId9" Target="../media/image5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 Id="rId3" Target="../media/image102.sv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105.png" Type="http://schemas.openxmlformats.org/officeDocument/2006/relationships/image"/><Relationship Id="rId7" Target="../media/image10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12" Target="../media/image115.gif" Type="http://schemas.openxmlformats.org/officeDocument/2006/relationships/image"/><Relationship Id="rId13" Target="../media/image7.gif" Type="http://schemas.openxmlformats.org/officeDocument/2006/relationships/image"/><Relationship Id="rId14" Target="../media/image28.gif"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gif" Type="http://schemas.openxmlformats.org/officeDocument/2006/relationships/image"/><Relationship Id="rId11" Target="../media/image35.gif" Type="http://schemas.openxmlformats.org/officeDocument/2006/relationships/image"/><Relationship Id="rId12" Target="../media/image36.gif"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 Target="../media/image26.pn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3" Target="../media/image27.svg" Type="http://schemas.openxmlformats.org/officeDocument/2006/relationships/image"/><Relationship Id="rId4" Target="../media/image28.gif"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17.svg" Type="http://schemas.openxmlformats.org/officeDocument/2006/relationships/image"/><Relationship Id="rId12" Target="../media/image109.png" Type="http://schemas.openxmlformats.org/officeDocument/2006/relationships/image"/><Relationship Id="rId13" Target="../media/image110.svg" Type="http://schemas.openxmlformats.org/officeDocument/2006/relationships/image"/><Relationship Id="rId14" Target="../media/image3.png" Type="http://schemas.openxmlformats.org/officeDocument/2006/relationships/image"/><Relationship Id="rId15" Target="../media/image4.sv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6.png" Type="http://schemas.openxmlformats.org/officeDocument/2006/relationships/image"/><Relationship Id="rId20" Target="../media/image55.gif" Type="http://schemas.openxmlformats.org/officeDocument/2006/relationships/image"/><Relationship Id="rId3" Target="../media/image27.svg" Type="http://schemas.openxmlformats.org/officeDocument/2006/relationships/image"/><Relationship Id="rId4" Target="../media/image113.png" Type="http://schemas.openxmlformats.org/officeDocument/2006/relationships/image"/><Relationship Id="rId5" Target="../media/image114.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3.png" Type="http://schemas.openxmlformats.org/officeDocument/2006/relationships/image"/><Relationship Id="rId14" Target="../media/image4.svg" Type="http://schemas.openxmlformats.org/officeDocument/2006/relationships/image"/><Relationship Id="rId15" Target="../media/image47.png" Type="http://schemas.openxmlformats.org/officeDocument/2006/relationships/image"/><Relationship Id="rId16" Target="../media/image48.svg" Type="http://schemas.openxmlformats.org/officeDocument/2006/relationships/image"/><Relationship Id="rId17" Target="../media/image50.png" Type="http://schemas.openxmlformats.org/officeDocument/2006/relationships/image"/><Relationship Id="rId18" Target="../media/image51.svg" Type="http://schemas.openxmlformats.org/officeDocument/2006/relationships/image"/><Relationship Id="rId19" Target="../media/image52.png" Type="http://schemas.openxmlformats.org/officeDocument/2006/relationships/image"/><Relationship Id="rId2" Target="../media/image33.gif" Type="http://schemas.openxmlformats.org/officeDocument/2006/relationships/image"/><Relationship Id="rId20" Target="../media/image53.svg" Type="http://schemas.openxmlformats.org/officeDocument/2006/relationships/image"/><Relationship Id="rId21" Target="../media/image54.gif" Type="http://schemas.openxmlformats.org/officeDocument/2006/relationships/image"/><Relationship Id="rId22" Target="../media/image55.gif"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45.png" Type="http://schemas.openxmlformats.org/officeDocument/2006/relationships/image"/><Relationship Id="rId19" Target="../media/image46.svg" Type="http://schemas.openxmlformats.org/officeDocument/2006/relationships/image"/><Relationship Id="rId2" Target="../media/image26.png" Type="http://schemas.openxmlformats.org/officeDocument/2006/relationships/image"/><Relationship Id="rId20" Target="../media/image25.gif" Type="http://schemas.openxmlformats.org/officeDocument/2006/relationships/image"/><Relationship Id="rId3" Target="../media/image27.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33.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14" Target="../media/image69.png" Type="http://schemas.openxmlformats.org/officeDocument/2006/relationships/image"/><Relationship Id="rId15" Target="../media/image70.svg" Type="http://schemas.openxmlformats.org/officeDocument/2006/relationships/image"/><Relationship Id="rId16" Target="../media/image71.png" Type="http://schemas.openxmlformats.org/officeDocument/2006/relationships/image"/><Relationship Id="rId17" Target="../media/image72.svg" Type="http://schemas.openxmlformats.org/officeDocument/2006/relationships/image"/><Relationship Id="rId18" Target="../media/image73.png" Type="http://schemas.openxmlformats.org/officeDocument/2006/relationships/image"/><Relationship Id="rId19" Target="../media/image74.svg" Type="http://schemas.openxmlformats.org/officeDocument/2006/relationships/image"/><Relationship Id="rId2" Target="../media/image1.png" Type="http://schemas.openxmlformats.org/officeDocument/2006/relationships/image"/><Relationship Id="rId20" Target="../media/image75.png" Type="http://schemas.openxmlformats.org/officeDocument/2006/relationships/image"/><Relationship Id="rId21" Target="../media/image76.svg" Type="http://schemas.openxmlformats.org/officeDocument/2006/relationships/image"/><Relationship Id="rId22" Target="../media/image14.png" Type="http://schemas.openxmlformats.org/officeDocument/2006/relationships/image"/><Relationship Id="rId23" Target="../media/image15.svg" Type="http://schemas.openxmlformats.org/officeDocument/2006/relationships/image"/><Relationship Id="rId24" Target="../media/image34.gif" Type="http://schemas.openxmlformats.org/officeDocument/2006/relationships/image"/><Relationship Id="rId25" Target="../media/image36.gif" Type="http://schemas.openxmlformats.org/officeDocument/2006/relationships/image"/><Relationship Id="rId26" Target="../media/image24.gif" Type="http://schemas.openxmlformats.org/officeDocument/2006/relationships/image"/><Relationship Id="rId27" Target="../media/image29.png" Type="http://schemas.openxmlformats.org/officeDocument/2006/relationships/image"/><Relationship Id="rId28" Target="../media/image30.svg" Type="http://schemas.openxmlformats.org/officeDocument/2006/relationships/image"/><Relationship Id="rId29" Target="../media/image77.png" Type="http://schemas.openxmlformats.org/officeDocument/2006/relationships/image"/><Relationship Id="rId3" Target="../media/image2.svg" Type="http://schemas.openxmlformats.org/officeDocument/2006/relationships/image"/><Relationship Id="rId30" Target="../media/image78.svg" Type="http://schemas.openxmlformats.org/officeDocument/2006/relationships/image"/><Relationship Id="rId31" Target="../media/image79.png" Type="http://schemas.openxmlformats.org/officeDocument/2006/relationships/image"/><Relationship Id="rId32" Target="../media/image80.svg" Type="http://schemas.openxmlformats.org/officeDocument/2006/relationships/image"/><Relationship Id="rId33" Target="../media/image20.png" Type="http://schemas.openxmlformats.org/officeDocument/2006/relationships/image"/><Relationship Id="rId34" Target="../media/image21.svg" Type="http://schemas.openxmlformats.org/officeDocument/2006/relationships/image"/><Relationship Id="rId35" Target="../media/image81.png" Type="http://schemas.openxmlformats.org/officeDocument/2006/relationships/image"/><Relationship Id="rId36" Target="../media/image8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17" Target="../media/image83.png" Type="http://schemas.openxmlformats.org/officeDocument/2006/relationships/image"/><Relationship Id="rId18" Target="../media/image84.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33.gif" Type="http://schemas.openxmlformats.org/officeDocument/2006/relationships/image"/><Relationship Id="rId9"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1509980" y="1509980"/>
            <a:ext cx="15268040" cy="6685149"/>
            <a:chOff x="0" y="0"/>
            <a:chExt cx="4021212" cy="1760698"/>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4021212" cy="1760698"/>
            </a:xfrm>
            <a:custGeom>
              <a:avLst/>
              <a:gdLst/>
              <a:ahLst/>
              <a:cxnLst/>
              <a:rect r="r" b="b" t="t" l="l"/>
              <a:pathLst>
                <a:path h="1760698" w="4021212">
                  <a:moveTo>
                    <a:pt x="24846" y="0"/>
                  </a:moveTo>
                  <a:lnTo>
                    <a:pt x="3996366" y="0"/>
                  </a:lnTo>
                  <a:cubicBezTo>
                    <a:pt x="4010088" y="0"/>
                    <a:pt x="4021212" y="11124"/>
                    <a:pt x="4021212" y="24846"/>
                  </a:cubicBezTo>
                  <a:lnTo>
                    <a:pt x="4021212" y="1735851"/>
                  </a:lnTo>
                  <a:cubicBezTo>
                    <a:pt x="4021212" y="1749574"/>
                    <a:pt x="4010088" y="1760698"/>
                    <a:pt x="3996366" y="1760698"/>
                  </a:cubicBezTo>
                  <a:lnTo>
                    <a:pt x="24846" y="1760698"/>
                  </a:lnTo>
                  <a:cubicBezTo>
                    <a:pt x="11124" y="1760698"/>
                    <a:pt x="0" y="1749574"/>
                    <a:pt x="0" y="1735851"/>
                  </a:cubicBezTo>
                  <a:lnTo>
                    <a:pt x="0" y="24846"/>
                  </a:lnTo>
                  <a:cubicBezTo>
                    <a:pt x="0" y="11124"/>
                    <a:pt x="11124" y="0"/>
                    <a:pt x="24846" y="0"/>
                  </a:cubicBezTo>
                  <a:close/>
                </a:path>
              </a:pathLst>
            </a:custGeom>
            <a:solidFill>
              <a:srgbClr val="000000"/>
            </a:solidFill>
            <a:ln w="47625" cap="rnd">
              <a:solidFill>
                <a:srgbClr val="21EF80"/>
              </a:solidFill>
              <a:prstDash val="solid"/>
              <a:round/>
            </a:ln>
          </p:spPr>
        </p:sp>
        <p:sp>
          <p:nvSpPr>
            <p:cNvPr name="TextBox 9" id="9"/>
            <p:cNvSpPr txBox="true"/>
            <p:nvPr/>
          </p:nvSpPr>
          <p:spPr>
            <a:xfrm>
              <a:off x="0" y="-28575"/>
              <a:ext cx="4021212" cy="1789273"/>
            </a:xfrm>
            <a:prstGeom prst="rect">
              <a:avLst/>
            </a:prstGeom>
          </p:spPr>
          <p:txBody>
            <a:bodyPr anchor="ctr" rtlCol="false" tIns="254000" lIns="254000" bIns="254000" rIns="254000"/>
            <a:lstStyle/>
            <a:p>
              <a:pPr algn="ctr">
                <a:lnSpc>
                  <a:spcPts val="2100"/>
                </a:lnSpc>
              </a:pPr>
            </a:p>
          </p:txBody>
        </p:sp>
      </p:grpSp>
      <p:sp>
        <p:nvSpPr>
          <p:cNvPr name="Freeform 10" id="10" descr="blue and green pixelated flowery tree"/>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1" id="11" descr="pixelated character with yellow hair"/>
          <p:cNvPicPr>
            <a:picLocks noChangeAspect="true"/>
          </p:cNvPicPr>
          <p:nvPr/>
        </p:nvPicPr>
        <p:blipFill>
          <a:blip r:embed="rId8"/>
          <a:srcRect l="0" t="0" r="0" b="0"/>
          <a:stretch>
            <a:fillRect/>
          </a:stretch>
        </p:blipFill>
        <p:spPr>
          <a:xfrm flipH="false" flipV="false" rot="0">
            <a:off x="2361856" y="6943369"/>
            <a:ext cx="2319862" cy="2761741"/>
          </a:xfrm>
          <a:prstGeom prst="rect">
            <a:avLst/>
          </a:prstGeom>
        </p:spPr>
      </p:pic>
      <p:sp>
        <p:nvSpPr>
          <p:cNvPr name="Freeform 12" id="12" descr="pixelated green arrow pointing to the left"/>
          <p:cNvSpPr/>
          <p:nvPr/>
        </p:nvSpPr>
        <p:spPr>
          <a:xfrm flipH="true" flipV="false" rot="0">
            <a:off x="6457336" y="876271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descr="Start pixel art button"/>
          <p:cNvSpPr/>
          <p:nvPr/>
        </p:nvSpPr>
        <p:spPr>
          <a:xfrm flipH="false" flipV="false" rot="0">
            <a:off x="5425744" y="6115484"/>
            <a:ext cx="2196534" cy="938519"/>
          </a:xfrm>
          <a:custGeom>
            <a:avLst/>
            <a:gdLst/>
            <a:ahLst/>
            <a:cxnLst/>
            <a:rect r="r" b="b" t="t" l="l"/>
            <a:pathLst>
              <a:path h="938519" w="2196534">
                <a:moveTo>
                  <a:pt x="0" y="0"/>
                </a:moveTo>
                <a:lnTo>
                  <a:pt x="2196534" y="0"/>
                </a:lnTo>
                <a:lnTo>
                  <a:pt x="2196534" y="938519"/>
                </a:lnTo>
                <a:lnTo>
                  <a:pt x="0" y="9385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descr="Menu pixel art button"/>
          <p:cNvSpPr/>
          <p:nvPr/>
        </p:nvSpPr>
        <p:spPr>
          <a:xfrm flipH="false" flipV="false" rot="0">
            <a:off x="8068873" y="6111491"/>
            <a:ext cx="2196534" cy="942513"/>
          </a:xfrm>
          <a:custGeom>
            <a:avLst/>
            <a:gdLst/>
            <a:ahLst/>
            <a:cxnLst/>
            <a:rect r="r" b="b" t="t" l="l"/>
            <a:pathLst>
              <a:path h="942513" w="2196534">
                <a:moveTo>
                  <a:pt x="0" y="0"/>
                </a:moveTo>
                <a:lnTo>
                  <a:pt x="2196534" y="0"/>
                </a:lnTo>
                <a:lnTo>
                  <a:pt x="2196534" y="942512"/>
                </a:lnTo>
                <a:lnTo>
                  <a:pt x="0" y="9425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descr="Sign In pixel art button"/>
          <p:cNvSpPr/>
          <p:nvPr/>
        </p:nvSpPr>
        <p:spPr>
          <a:xfrm flipH="false" flipV="false" rot="0">
            <a:off x="10713082" y="6136966"/>
            <a:ext cx="2221897" cy="917038"/>
          </a:xfrm>
          <a:custGeom>
            <a:avLst/>
            <a:gdLst/>
            <a:ahLst/>
            <a:cxnLst/>
            <a:rect r="r" b="b" t="t" l="l"/>
            <a:pathLst>
              <a:path h="917038" w="2221897">
                <a:moveTo>
                  <a:pt x="0" y="0"/>
                </a:moveTo>
                <a:lnTo>
                  <a:pt x="2221897" y="0"/>
                </a:lnTo>
                <a:lnTo>
                  <a:pt x="2221897" y="917037"/>
                </a:lnTo>
                <a:lnTo>
                  <a:pt x="0" y="91703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6" id="16"/>
          <p:cNvSpPr txBox="true"/>
          <p:nvPr/>
        </p:nvSpPr>
        <p:spPr>
          <a:xfrm rot="0">
            <a:off x="15511053" y="682309"/>
            <a:ext cx="1952265" cy="336677"/>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ea typeface="Arcade Gamer"/>
                <a:cs typeface="Arcade Gamer"/>
                <a:sym typeface="Arcade Gamer"/>
              </a:rPr>
              <a:t>PLAYER 2</a:t>
            </a:r>
          </a:p>
        </p:txBody>
      </p:sp>
      <p:sp>
        <p:nvSpPr>
          <p:cNvPr name="Freeform 17" id="17" descr="health bar pixel art for Player 1"/>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descr="health bar pixel art for Player 2"/>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9" id="19" descr="pixelated cat illustration"/>
          <p:cNvSpPr/>
          <p:nvPr/>
        </p:nvSpPr>
        <p:spPr>
          <a:xfrm flipH="true" flipV="false" rot="0">
            <a:off x="13950410"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21">
              <a:extLst>
                <a:ext uri="{96DAC541-7B7A-43D3-8B79-37D633B846F1}">
                  <asvg:svgBlip xmlns:asvg="http://schemas.microsoft.com/office/drawing/2016/SVG/main" r:embed="rId22"/>
                </a:ext>
              </a:extLst>
            </a:blip>
            <a:stretch>
              <a:fillRect l="0" t="0" r="0" b="-10100"/>
            </a:stretch>
          </a:blipFill>
        </p:spPr>
      </p:sp>
      <p:sp>
        <p:nvSpPr>
          <p:cNvPr name="Freeform 20" id="20" descr="pixelated street lamp"/>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pic>
        <p:nvPicPr>
          <p:cNvPr name="Picture 21" id="21" descr="pixelated yellow star slightly bouncing"/>
          <p:cNvPicPr>
            <a:picLocks noChangeAspect="true"/>
          </p:cNvPicPr>
          <p:nvPr/>
        </p:nvPicPr>
        <p:blipFill>
          <a:blip r:embed="rId25">
            <a:alphaModFix amt="71000"/>
          </a:blip>
          <a:srcRect l="0" t="0" r="0" b="0"/>
          <a:stretch>
            <a:fillRect/>
          </a:stretch>
        </p:blipFill>
        <p:spPr>
          <a:xfrm flipH="false" flipV="false" rot="604890">
            <a:off x="17509575" y="4896612"/>
            <a:ext cx="554300" cy="577396"/>
          </a:xfrm>
          <a:prstGeom prst="rect">
            <a:avLst/>
          </a:prstGeom>
        </p:spPr>
      </p:pic>
      <p:pic>
        <p:nvPicPr>
          <p:cNvPr name="Picture 22" id="22" descr="pixelated yellow star slightly bouncing"/>
          <p:cNvPicPr>
            <a:picLocks noChangeAspect="true"/>
          </p:cNvPicPr>
          <p:nvPr/>
        </p:nvPicPr>
        <p:blipFill>
          <a:blip r:embed="rId25">
            <a:alphaModFix amt="71000"/>
          </a:blip>
          <a:srcRect l="0" t="0" r="0" b="0"/>
          <a:stretch>
            <a:fillRect/>
          </a:stretch>
        </p:blipFill>
        <p:spPr>
          <a:xfrm flipH="false" flipV="false" rot="-1221735">
            <a:off x="17085962" y="3338385"/>
            <a:ext cx="397359" cy="413915"/>
          </a:xfrm>
          <a:prstGeom prst="rect">
            <a:avLst/>
          </a:prstGeom>
        </p:spPr>
      </p:pic>
      <p:pic>
        <p:nvPicPr>
          <p:cNvPr name="Picture 23" id="23" descr="pixelated yellow star slightly bouncing"/>
          <p:cNvPicPr>
            <a:picLocks noChangeAspect="true"/>
          </p:cNvPicPr>
          <p:nvPr/>
        </p:nvPicPr>
        <p:blipFill>
          <a:blip r:embed="rId25">
            <a:alphaModFix amt="71000"/>
          </a:blip>
          <a:srcRect l="0" t="0" r="0" b="0"/>
          <a:stretch>
            <a:fillRect/>
          </a:stretch>
        </p:blipFill>
        <p:spPr>
          <a:xfrm flipH="false" flipV="false" rot="0">
            <a:off x="17517576" y="1957766"/>
            <a:ext cx="269149" cy="280364"/>
          </a:xfrm>
          <a:prstGeom prst="rect">
            <a:avLst/>
          </a:prstGeom>
        </p:spPr>
      </p:pic>
      <p:pic>
        <p:nvPicPr>
          <p:cNvPr name="Picture 24" id="24" descr="pixelated yellow star slightly bouncing"/>
          <p:cNvPicPr>
            <a:picLocks noChangeAspect="true"/>
          </p:cNvPicPr>
          <p:nvPr/>
        </p:nvPicPr>
        <p:blipFill>
          <a:blip r:embed="rId25">
            <a:alphaModFix amt="71000"/>
          </a:blip>
          <a:srcRect l="0" t="0" r="0" b="0"/>
          <a:stretch>
            <a:fillRect/>
          </a:stretch>
        </p:blipFill>
        <p:spPr>
          <a:xfrm flipH="false" flipV="false" rot="-599390">
            <a:off x="421312" y="5056909"/>
            <a:ext cx="554300" cy="577396"/>
          </a:xfrm>
          <a:prstGeom prst="rect">
            <a:avLst/>
          </a:prstGeom>
        </p:spPr>
      </p:pic>
      <p:pic>
        <p:nvPicPr>
          <p:cNvPr name="Picture 25" id="25" descr="pixelated yellow star slightly bouncing"/>
          <p:cNvPicPr>
            <a:picLocks noChangeAspect="true"/>
          </p:cNvPicPr>
          <p:nvPr/>
        </p:nvPicPr>
        <p:blipFill>
          <a:blip r:embed="rId25">
            <a:alphaModFix amt="71000"/>
          </a:blip>
          <a:srcRect l="0" t="0" r="0" b="0"/>
          <a:stretch>
            <a:fillRect/>
          </a:stretch>
        </p:blipFill>
        <p:spPr>
          <a:xfrm flipH="false" flipV="false" rot="368085">
            <a:off x="788009" y="3418711"/>
            <a:ext cx="397359" cy="413915"/>
          </a:xfrm>
          <a:prstGeom prst="rect">
            <a:avLst/>
          </a:prstGeom>
        </p:spPr>
      </p:pic>
      <p:pic>
        <p:nvPicPr>
          <p:cNvPr name="Picture 26" id="26" descr="pixelated yellow star slightly bouncing"/>
          <p:cNvPicPr>
            <a:picLocks noChangeAspect="true"/>
          </p:cNvPicPr>
          <p:nvPr/>
        </p:nvPicPr>
        <p:blipFill>
          <a:blip r:embed="rId25">
            <a:alphaModFix amt="71000"/>
          </a:blip>
          <a:srcRect l="0" t="0" r="0" b="0"/>
          <a:stretch>
            <a:fillRect/>
          </a:stretch>
        </p:blipFill>
        <p:spPr>
          <a:xfrm flipH="false" flipV="false" rot="-980286">
            <a:off x="463881" y="1925570"/>
            <a:ext cx="269149" cy="280364"/>
          </a:xfrm>
          <a:prstGeom prst="rect">
            <a:avLst/>
          </a:prstGeom>
        </p:spPr>
      </p:pic>
      <p:pic>
        <p:nvPicPr>
          <p:cNvPr name="Picture 27" id="27" descr="pixelated button slightly bouncing from lower right to upper left"/>
          <p:cNvPicPr>
            <a:picLocks noChangeAspect="true"/>
          </p:cNvPicPr>
          <p:nvPr/>
        </p:nvPicPr>
        <p:blipFill>
          <a:blip r:embed="rId26"/>
          <a:srcRect l="0" t="0" r="0" b="0"/>
          <a:stretch>
            <a:fillRect/>
          </a:stretch>
        </p:blipFill>
        <p:spPr>
          <a:xfrm flipH="false" flipV="false" rot="0">
            <a:off x="12445942" y="6532526"/>
            <a:ext cx="978075" cy="934061"/>
          </a:xfrm>
          <a:prstGeom prst="rect">
            <a:avLst/>
          </a:prstGeom>
        </p:spPr>
      </p:pic>
      <p:sp>
        <p:nvSpPr>
          <p:cNvPr name="TextBox 28" id="28"/>
          <p:cNvSpPr txBox="true"/>
          <p:nvPr/>
        </p:nvSpPr>
        <p:spPr>
          <a:xfrm rot="0">
            <a:off x="828291" y="639714"/>
            <a:ext cx="1866718" cy="336677"/>
          </a:xfrm>
          <a:prstGeom prst="rect">
            <a:avLst/>
          </a:prstGeom>
        </p:spPr>
        <p:txBody>
          <a:bodyPr anchor="t" rtlCol="false" tIns="0" lIns="0" bIns="0" rIns="0">
            <a:spAutoFit/>
          </a:bodyPr>
          <a:lstStyle/>
          <a:p>
            <a:pPr algn="l">
              <a:lnSpc>
                <a:spcPts val="2463"/>
              </a:lnSpc>
            </a:pPr>
            <a:r>
              <a:rPr lang="en-US" sz="2199">
                <a:solidFill>
                  <a:srgbClr val="585EFF"/>
                </a:solidFill>
                <a:latin typeface="Arcade Gamer"/>
                <a:ea typeface="Arcade Gamer"/>
                <a:cs typeface="Arcade Gamer"/>
                <a:sym typeface="Arcade Gamer"/>
              </a:rPr>
              <a:t>PLAYER 1</a:t>
            </a:r>
          </a:p>
        </p:txBody>
      </p:sp>
      <p:sp>
        <p:nvSpPr>
          <p:cNvPr name="TextBox 29" id="29"/>
          <p:cNvSpPr txBox="true"/>
          <p:nvPr/>
        </p:nvSpPr>
        <p:spPr>
          <a:xfrm rot="0">
            <a:off x="6955094" y="8648874"/>
            <a:ext cx="5650752" cy="474344"/>
          </a:xfrm>
          <a:prstGeom prst="rect">
            <a:avLst/>
          </a:prstGeom>
        </p:spPr>
        <p:txBody>
          <a:bodyPr anchor="t" rtlCol="false" tIns="0" lIns="0" bIns="0" rIns="0">
            <a:spAutoFit/>
          </a:bodyPr>
          <a:lstStyle/>
          <a:p>
            <a:pPr algn="ctr">
              <a:lnSpc>
                <a:spcPts val="3780"/>
              </a:lnSpc>
              <a:spcBef>
                <a:spcPct val="0"/>
              </a:spcBef>
            </a:pPr>
            <a:r>
              <a:rPr lang="en-US" sz="2700">
                <a:solidFill>
                  <a:srgbClr val="FFFFFF"/>
                </a:solidFill>
                <a:latin typeface="Disket Mono"/>
                <a:ea typeface="Disket Mono"/>
                <a:cs typeface="Disket Mono"/>
                <a:sym typeface="Disket Mono"/>
              </a:rPr>
              <a:t>LETS CHEM!</a:t>
            </a:r>
          </a:p>
        </p:txBody>
      </p:sp>
      <p:sp>
        <p:nvSpPr>
          <p:cNvPr name="TextBox 30" id="30"/>
          <p:cNvSpPr txBox="true"/>
          <p:nvPr/>
        </p:nvSpPr>
        <p:spPr>
          <a:xfrm rot="0">
            <a:off x="2361856" y="2470934"/>
            <a:ext cx="13564288" cy="1602103"/>
          </a:xfrm>
          <a:prstGeom prst="rect">
            <a:avLst/>
          </a:prstGeom>
        </p:spPr>
        <p:txBody>
          <a:bodyPr anchor="t" rtlCol="false" tIns="0" lIns="0" bIns="0" rIns="0">
            <a:spAutoFit/>
          </a:bodyPr>
          <a:lstStyle/>
          <a:p>
            <a:pPr algn="ctr">
              <a:lnSpc>
                <a:spcPts val="11759"/>
              </a:lnSpc>
            </a:pPr>
            <a:r>
              <a:rPr lang="en-US" sz="10499">
                <a:solidFill>
                  <a:srgbClr val="FF63D8"/>
                </a:solidFill>
                <a:latin typeface="Arcade Gamer"/>
                <a:ea typeface="Arcade Gamer"/>
                <a:cs typeface="Arcade Gamer"/>
                <a:sym typeface="Arcade Gamer"/>
              </a:rPr>
              <a:t>LET’S CHEM!</a:t>
            </a:r>
          </a:p>
        </p:txBody>
      </p:sp>
      <p:sp>
        <p:nvSpPr>
          <p:cNvPr name="TextBox 31" id="31"/>
          <p:cNvSpPr txBox="true"/>
          <p:nvPr/>
        </p:nvSpPr>
        <p:spPr>
          <a:xfrm rot="0">
            <a:off x="7021769" y="682309"/>
            <a:ext cx="4244462" cy="336677"/>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HIGHSCORE </a:t>
            </a:r>
            <a:r>
              <a:rPr lang="en-US" sz="2199">
                <a:solidFill>
                  <a:srgbClr val="21EF80"/>
                </a:solidFill>
                <a:latin typeface="Arcade Gamer"/>
                <a:ea typeface="Arcade Gamer"/>
                <a:cs typeface="Arcade Gamer"/>
                <a:sym typeface="Arcade Gamer"/>
              </a:rPr>
              <a:t>2500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74073" y="662512"/>
            <a:ext cx="17259300" cy="9286429"/>
            <a:chOff x="0" y="0"/>
            <a:chExt cx="4545659" cy="2445808"/>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4545659" cy="2445808"/>
            </a:xfrm>
            <a:custGeom>
              <a:avLst/>
              <a:gdLst/>
              <a:ahLst/>
              <a:cxnLst/>
              <a:rect r="r" b="b" t="t" l="l"/>
              <a:pathLst>
                <a:path h="2445808" w="4545659">
                  <a:moveTo>
                    <a:pt x="21980" y="0"/>
                  </a:moveTo>
                  <a:lnTo>
                    <a:pt x="4523680" y="0"/>
                  </a:lnTo>
                  <a:cubicBezTo>
                    <a:pt x="4535819" y="0"/>
                    <a:pt x="4545659" y="9841"/>
                    <a:pt x="4545659" y="21980"/>
                  </a:cubicBezTo>
                  <a:lnTo>
                    <a:pt x="4545659" y="2423829"/>
                  </a:lnTo>
                  <a:cubicBezTo>
                    <a:pt x="4545659" y="2435968"/>
                    <a:pt x="4535819" y="2445808"/>
                    <a:pt x="4523680" y="2445808"/>
                  </a:cubicBezTo>
                  <a:lnTo>
                    <a:pt x="21980" y="2445808"/>
                  </a:lnTo>
                  <a:cubicBezTo>
                    <a:pt x="9841" y="2445808"/>
                    <a:pt x="0" y="2435968"/>
                    <a:pt x="0" y="2423829"/>
                  </a:cubicBezTo>
                  <a:lnTo>
                    <a:pt x="0" y="21980"/>
                  </a:lnTo>
                  <a:cubicBezTo>
                    <a:pt x="0" y="9841"/>
                    <a:pt x="9841" y="0"/>
                    <a:pt x="21980"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4545659" cy="2474383"/>
            </a:xfrm>
            <a:prstGeom prst="rect">
              <a:avLst/>
            </a:prstGeom>
          </p:spPr>
          <p:txBody>
            <a:bodyPr anchor="ctr" rtlCol="false" tIns="254000" lIns="254000" bIns="254000" rIns="254000"/>
            <a:lstStyle/>
            <a:p>
              <a:pPr algn="ctr">
                <a:lnSpc>
                  <a:spcPts val="2100"/>
                </a:lnSpc>
              </a:pPr>
            </a:p>
          </p:txBody>
        </p:sp>
      </p:grpSp>
      <p:sp>
        <p:nvSpPr>
          <p:cNvPr name="Freeform 5" id="5" descr="pixelated arrow pointing to the right"/>
          <p:cNvSpPr/>
          <p:nvPr/>
        </p:nvSpPr>
        <p:spPr>
          <a:xfrm flipH="true" flipV="false" rot="0">
            <a:off x="1028700" y="1100636"/>
            <a:ext cx="335928" cy="313329"/>
          </a:xfrm>
          <a:custGeom>
            <a:avLst/>
            <a:gdLst/>
            <a:ahLst/>
            <a:cxnLst/>
            <a:rect r="r" b="b" t="t" l="l"/>
            <a:pathLst>
              <a:path h="313329" w="335928">
                <a:moveTo>
                  <a:pt x="335928" y="0"/>
                </a:moveTo>
                <a:lnTo>
                  <a:pt x="0" y="0"/>
                </a:lnTo>
                <a:lnTo>
                  <a:pt x="0" y="313328"/>
                </a:lnTo>
                <a:lnTo>
                  <a:pt x="335928" y="313328"/>
                </a:lnTo>
                <a:lnTo>
                  <a:pt x="3359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36053" y="2446392"/>
            <a:ext cx="3829515" cy="2366836"/>
            <a:chOff x="0" y="0"/>
            <a:chExt cx="1582676" cy="978174"/>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1582676" cy="978174"/>
            </a:xfrm>
            <a:custGeom>
              <a:avLst/>
              <a:gdLst/>
              <a:ahLst/>
              <a:cxnLst/>
              <a:rect r="r" b="b" t="t" l="l"/>
              <a:pathLst>
                <a:path h="978174" w="1582676">
                  <a:moveTo>
                    <a:pt x="40433" y="0"/>
                  </a:moveTo>
                  <a:lnTo>
                    <a:pt x="1542243" y="0"/>
                  </a:lnTo>
                  <a:cubicBezTo>
                    <a:pt x="1552966" y="0"/>
                    <a:pt x="1563251" y="4260"/>
                    <a:pt x="1570833" y="11843"/>
                  </a:cubicBezTo>
                  <a:cubicBezTo>
                    <a:pt x="1578416" y="19425"/>
                    <a:pt x="1582676" y="29709"/>
                    <a:pt x="1582676" y="40433"/>
                  </a:cubicBezTo>
                  <a:lnTo>
                    <a:pt x="1582676" y="937742"/>
                  </a:lnTo>
                  <a:cubicBezTo>
                    <a:pt x="1582676" y="948465"/>
                    <a:pt x="1578416" y="958749"/>
                    <a:pt x="1570833" y="966332"/>
                  </a:cubicBezTo>
                  <a:cubicBezTo>
                    <a:pt x="1563251" y="973915"/>
                    <a:pt x="1552966" y="978174"/>
                    <a:pt x="1542243" y="978174"/>
                  </a:cubicBezTo>
                  <a:lnTo>
                    <a:pt x="40433" y="978174"/>
                  </a:lnTo>
                  <a:cubicBezTo>
                    <a:pt x="29709" y="978174"/>
                    <a:pt x="19425" y="973915"/>
                    <a:pt x="11843" y="966332"/>
                  </a:cubicBezTo>
                  <a:cubicBezTo>
                    <a:pt x="4260" y="958749"/>
                    <a:pt x="0" y="948465"/>
                    <a:pt x="0" y="937742"/>
                  </a:cubicBezTo>
                  <a:lnTo>
                    <a:pt x="0" y="40433"/>
                  </a:lnTo>
                  <a:cubicBezTo>
                    <a:pt x="0" y="29709"/>
                    <a:pt x="4260" y="19425"/>
                    <a:pt x="11843" y="11843"/>
                  </a:cubicBezTo>
                  <a:cubicBezTo>
                    <a:pt x="19425" y="4260"/>
                    <a:pt x="29709" y="0"/>
                    <a:pt x="40433" y="0"/>
                  </a:cubicBezTo>
                  <a:close/>
                </a:path>
              </a:pathLst>
            </a:custGeom>
            <a:solidFill>
              <a:srgbClr val="21EF80"/>
            </a:solidFill>
          </p:spPr>
        </p:sp>
        <p:sp>
          <p:nvSpPr>
            <p:cNvPr name="TextBox 8" id="8"/>
            <p:cNvSpPr txBox="true"/>
            <p:nvPr/>
          </p:nvSpPr>
          <p:spPr>
            <a:xfrm>
              <a:off x="0" y="-28575"/>
              <a:ext cx="1582676" cy="1006749"/>
            </a:xfrm>
            <a:prstGeom prst="rect">
              <a:avLst/>
            </a:prstGeom>
          </p:spPr>
          <p:txBody>
            <a:bodyPr anchor="ctr" rtlCol="false" tIns="254000" lIns="254000" bIns="254000" rIns="254000"/>
            <a:lstStyle/>
            <a:p>
              <a:pPr algn="ctr">
                <a:lnSpc>
                  <a:spcPts val="2100"/>
                </a:lnSpc>
              </a:pPr>
            </a:p>
          </p:txBody>
        </p:sp>
      </p:grpSp>
      <p:sp>
        <p:nvSpPr>
          <p:cNvPr name="Freeform 9" id="9"/>
          <p:cNvSpPr/>
          <p:nvPr/>
        </p:nvSpPr>
        <p:spPr>
          <a:xfrm flipH="false" flipV="false" rot="0">
            <a:off x="5652751" y="2427342"/>
            <a:ext cx="3850971" cy="2366836"/>
          </a:xfrm>
          <a:custGeom>
            <a:avLst/>
            <a:gdLst/>
            <a:ahLst/>
            <a:cxnLst/>
            <a:rect r="r" b="b" t="t" l="l"/>
            <a:pathLst>
              <a:path h="2366836" w="3850971">
                <a:moveTo>
                  <a:pt x="0" y="0"/>
                </a:moveTo>
                <a:lnTo>
                  <a:pt x="3850972" y="0"/>
                </a:lnTo>
                <a:lnTo>
                  <a:pt x="3850972" y="2366836"/>
                </a:lnTo>
                <a:lnTo>
                  <a:pt x="0" y="2366836"/>
                </a:lnTo>
                <a:lnTo>
                  <a:pt x="0" y="0"/>
                </a:lnTo>
                <a:close/>
              </a:path>
            </a:pathLst>
          </a:custGeom>
          <a:blipFill>
            <a:blip r:embed="rId4"/>
            <a:stretch>
              <a:fillRect l="0" t="0" r="-9263" b="0"/>
            </a:stretch>
          </a:blipFill>
        </p:spPr>
      </p:sp>
      <p:sp>
        <p:nvSpPr>
          <p:cNvPr name="Freeform 10" id="10"/>
          <p:cNvSpPr/>
          <p:nvPr/>
        </p:nvSpPr>
        <p:spPr>
          <a:xfrm flipH="false" flipV="false" rot="0">
            <a:off x="14080941" y="2446392"/>
            <a:ext cx="3766733" cy="2467855"/>
          </a:xfrm>
          <a:custGeom>
            <a:avLst/>
            <a:gdLst/>
            <a:ahLst/>
            <a:cxnLst/>
            <a:rect r="r" b="b" t="t" l="l"/>
            <a:pathLst>
              <a:path h="2467855" w="3766733">
                <a:moveTo>
                  <a:pt x="0" y="0"/>
                </a:moveTo>
                <a:lnTo>
                  <a:pt x="3766733" y="0"/>
                </a:lnTo>
                <a:lnTo>
                  <a:pt x="3766733" y="2467855"/>
                </a:lnTo>
                <a:lnTo>
                  <a:pt x="0" y="2467855"/>
                </a:lnTo>
                <a:lnTo>
                  <a:pt x="0" y="0"/>
                </a:lnTo>
                <a:close/>
              </a:path>
            </a:pathLst>
          </a:custGeom>
          <a:blipFill>
            <a:blip r:embed="rId5"/>
            <a:stretch>
              <a:fillRect l="-9553" t="-11452" r="-2153" b="-6634"/>
            </a:stretch>
          </a:blipFill>
        </p:spPr>
      </p:sp>
      <p:sp>
        <p:nvSpPr>
          <p:cNvPr name="Freeform 11" id="11"/>
          <p:cNvSpPr/>
          <p:nvPr/>
        </p:nvSpPr>
        <p:spPr>
          <a:xfrm flipH="false" flipV="false" rot="0">
            <a:off x="1266358" y="5595768"/>
            <a:ext cx="3968904" cy="2754724"/>
          </a:xfrm>
          <a:custGeom>
            <a:avLst/>
            <a:gdLst/>
            <a:ahLst/>
            <a:cxnLst/>
            <a:rect r="r" b="b" t="t" l="l"/>
            <a:pathLst>
              <a:path h="2754724" w="3968904">
                <a:moveTo>
                  <a:pt x="0" y="0"/>
                </a:moveTo>
                <a:lnTo>
                  <a:pt x="3968904" y="0"/>
                </a:lnTo>
                <a:lnTo>
                  <a:pt x="3968904" y="2754724"/>
                </a:lnTo>
                <a:lnTo>
                  <a:pt x="0" y="2754724"/>
                </a:lnTo>
                <a:lnTo>
                  <a:pt x="0" y="0"/>
                </a:lnTo>
                <a:close/>
              </a:path>
            </a:pathLst>
          </a:custGeom>
          <a:blipFill>
            <a:blip r:embed="rId6"/>
            <a:stretch>
              <a:fillRect l="0" t="-524" r="-23217" b="0"/>
            </a:stretch>
          </a:blipFill>
        </p:spPr>
      </p:sp>
      <p:sp>
        <p:nvSpPr>
          <p:cNvPr name="Freeform 12" id="12"/>
          <p:cNvSpPr/>
          <p:nvPr/>
        </p:nvSpPr>
        <p:spPr>
          <a:xfrm flipH="false" flipV="false" rot="0">
            <a:off x="9818048" y="2446392"/>
            <a:ext cx="3948569" cy="2467855"/>
          </a:xfrm>
          <a:custGeom>
            <a:avLst/>
            <a:gdLst/>
            <a:ahLst/>
            <a:cxnLst/>
            <a:rect r="r" b="b" t="t" l="l"/>
            <a:pathLst>
              <a:path h="2467855" w="3948569">
                <a:moveTo>
                  <a:pt x="0" y="0"/>
                </a:moveTo>
                <a:lnTo>
                  <a:pt x="3948568" y="0"/>
                </a:lnTo>
                <a:lnTo>
                  <a:pt x="3948568" y="2467855"/>
                </a:lnTo>
                <a:lnTo>
                  <a:pt x="0" y="2467855"/>
                </a:lnTo>
                <a:lnTo>
                  <a:pt x="0" y="0"/>
                </a:lnTo>
                <a:close/>
              </a:path>
            </a:pathLst>
          </a:custGeom>
          <a:blipFill>
            <a:blip r:embed="rId7"/>
            <a:stretch>
              <a:fillRect l="0" t="0" r="0" b="0"/>
            </a:stretch>
          </a:blipFill>
        </p:spPr>
      </p:sp>
      <p:sp>
        <p:nvSpPr>
          <p:cNvPr name="TextBox 13" id="13"/>
          <p:cNvSpPr txBox="true"/>
          <p:nvPr/>
        </p:nvSpPr>
        <p:spPr>
          <a:xfrm rot="0">
            <a:off x="1581442" y="990600"/>
            <a:ext cx="6563991" cy="4953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Arcade Gamer"/>
                <a:ea typeface="Arcade Gamer"/>
                <a:cs typeface="Arcade Gamer"/>
                <a:sym typeface="Arcade Gamer"/>
              </a:rPr>
              <a:t>EXPECTED OUTPUT</a:t>
            </a:r>
          </a:p>
        </p:txBody>
      </p:sp>
      <p:sp>
        <p:nvSpPr>
          <p:cNvPr name="Freeform 14" id="14" descr="pixelated arrow pointing to the left"/>
          <p:cNvSpPr/>
          <p:nvPr/>
        </p:nvSpPr>
        <p:spPr>
          <a:xfrm flipH="false" flipV="false" rot="0">
            <a:off x="7124311" y="976231"/>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descr="pixelated arrow pointing downwards"/>
          <p:cNvSpPr/>
          <p:nvPr/>
        </p:nvSpPr>
        <p:spPr>
          <a:xfrm flipH="false" flipV="false" rot="0">
            <a:off x="7895808" y="927199"/>
            <a:ext cx="548836" cy="587276"/>
          </a:xfrm>
          <a:custGeom>
            <a:avLst/>
            <a:gdLst/>
            <a:ahLst/>
            <a:cxnLst/>
            <a:rect r="r" b="b" t="t" l="l"/>
            <a:pathLst>
              <a:path h="587276" w="548836">
                <a:moveTo>
                  <a:pt x="0" y="0"/>
                </a:moveTo>
                <a:lnTo>
                  <a:pt x="548837" y="0"/>
                </a:lnTo>
                <a:lnTo>
                  <a:pt x="548837" y="587276"/>
                </a:lnTo>
                <a:lnTo>
                  <a:pt x="0" y="5872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descr="pixelated arrow pointing upwards"/>
          <p:cNvSpPr/>
          <p:nvPr/>
        </p:nvSpPr>
        <p:spPr>
          <a:xfrm flipH="false" flipV="false" rot="0">
            <a:off x="9939918" y="917674"/>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descr="pixelated arrow pointing to the right"/>
          <p:cNvSpPr/>
          <p:nvPr/>
        </p:nvSpPr>
        <p:spPr>
          <a:xfrm flipH="false" flipV="false" rot="0">
            <a:off x="10631629" y="927199"/>
            <a:ext cx="587276" cy="547769"/>
          </a:xfrm>
          <a:custGeom>
            <a:avLst/>
            <a:gdLst/>
            <a:ahLst/>
            <a:cxnLst/>
            <a:rect r="r" b="b" t="t" l="l"/>
            <a:pathLst>
              <a:path h="547769" w="587276">
                <a:moveTo>
                  <a:pt x="0" y="0"/>
                </a:moveTo>
                <a:lnTo>
                  <a:pt x="587277" y="0"/>
                </a:lnTo>
                <a:lnTo>
                  <a:pt x="587277" y="547768"/>
                </a:lnTo>
                <a:lnTo>
                  <a:pt x="0" y="54776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descr="pixelated brick wall segment"/>
          <p:cNvSpPr/>
          <p:nvPr/>
        </p:nvSpPr>
        <p:spPr>
          <a:xfrm flipH="false" flipV="false" rot="0">
            <a:off x="8770391" y="919067"/>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16">
              <a:extLst>
                <a:ext uri="{96DAC541-7B7A-43D3-8B79-37D633B846F1}">
                  <asvg:svgBlip xmlns:asvg="http://schemas.microsoft.com/office/drawing/2016/SVG/main" r:embed="rId17"/>
                </a:ext>
              </a:extLst>
            </a:blip>
            <a:stretch>
              <a:fillRect l="0" t="0" r="-419968" b="0"/>
            </a:stretch>
          </a:blipFill>
        </p:spPr>
      </p:sp>
      <p:sp>
        <p:nvSpPr>
          <p:cNvPr name="Freeform 19" id="19" descr="pixelated question mark"/>
          <p:cNvSpPr/>
          <p:nvPr/>
        </p:nvSpPr>
        <p:spPr>
          <a:xfrm flipH="false" flipV="false" rot="0">
            <a:off x="8970895" y="98056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0" id="20"/>
          <p:cNvSpPr/>
          <p:nvPr/>
        </p:nvSpPr>
        <p:spPr>
          <a:xfrm flipH="false" flipV="false" rot="0">
            <a:off x="5586076" y="5657850"/>
            <a:ext cx="3852868" cy="2771423"/>
          </a:xfrm>
          <a:custGeom>
            <a:avLst/>
            <a:gdLst/>
            <a:ahLst/>
            <a:cxnLst/>
            <a:rect r="r" b="b" t="t" l="l"/>
            <a:pathLst>
              <a:path h="2771423" w="3852868">
                <a:moveTo>
                  <a:pt x="0" y="0"/>
                </a:moveTo>
                <a:lnTo>
                  <a:pt x="3852869" y="0"/>
                </a:lnTo>
                <a:lnTo>
                  <a:pt x="3852869" y="2771423"/>
                </a:lnTo>
                <a:lnTo>
                  <a:pt x="0" y="2771423"/>
                </a:lnTo>
                <a:lnTo>
                  <a:pt x="0" y="0"/>
                </a:lnTo>
                <a:close/>
              </a:path>
            </a:pathLst>
          </a:custGeom>
          <a:blipFill>
            <a:blip r:embed="rId20"/>
            <a:stretch>
              <a:fillRect l="0" t="-2132" r="0" b="-2132"/>
            </a:stretch>
          </a:blipFill>
        </p:spPr>
      </p:sp>
      <p:sp>
        <p:nvSpPr>
          <p:cNvPr name="Freeform 21" id="21"/>
          <p:cNvSpPr/>
          <p:nvPr/>
        </p:nvSpPr>
        <p:spPr>
          <a:xfrm flipH="false" flipV="false" rot="0">
            <a:off x="9685710" y="5629275"/>
            <a:ext cx="3753754" cy="2871605"/>
          </a:xfrm>
          <a:custGeom>
            <a:avLst/>
            <a:gdLst/>
            <a:ahLst/>
            <a:cxnLst/>
            <a:rect r="r" b="b" t="t" l="l"/>
            <a:pathLst>
              <a:path h="2871605" w="3753754">
                <a:moveTo>
                  <a:pt x="0" y="0"/>
                </a:moveTo>
                <a:lnTo>
                  <a:pt x="3753754" y="0"/>
                </a:lnTo>
                <a:lnTo>
                  <a:pt x="3753754" y="2871605"/>
                </a:lnTo>
                <a:lnTo>
                  <a:pt x="0" y="2871605"/>
                </a:lnTo>
                <a:lnTo>
                  <a:pt x="0" y="0"/>
                </a:lnTo>
                <a:close/>
              </a:path>
            </a:pathLst>
          </a:custGeom>
          <a:blipFill>
            <a:blip r:embed="rId21"/>
            <a:stretch>
              <a:fillRect l="0" t="0" r="-35999" b="0"/>
            </a:stretch>
          </a:blipFill>
        </p:spPr>
      </p:sp>
      <p:sp>
        <p:nvSpPr>
          <p:cNvPr name="Freeform 22" id="22"/>
          <p:cNvSpPr/>
          <p:nvPr/>
        </p:nvSpPr>
        <p:spPr>
          <a:xfrm flipH="false" flipV="false" rot="0">
            <a:off x="13738020" y="5851428"/>
            <a:ext cx="4109655" cy="2739770"/>
          </a:xfrm>
          <a:custGeom>
            <a:avLst/>
            <a:gdLst/>
            <a:ahLst/>
            <a:cxnLst/>
            <a:rect r="r" b="b" t="t" l="l"/>
            <a:pathLst>
              <a:path h="2739770" w="4109655">
                <a:moveTo>
                  <a:pt x="0" y="0"/>
                </a:moveTo>
                <a:lnTo>
                  <a:pt x="4109654" y="0"/>
                </a:lnTo>
                <a:lnTo>
                  <a:pt x="4109654" y="2739770"/>
                </a:lnTo>
                <a:lnTo>
                  <a:pt x="0" y="2739770"/>
                </a:lnTo>
                <a:lnTo>
                  <a:pt x="0" y="0"/>
                </a:lnTo>
                <a:close/>
              </a:path>
            </a:pathLst>
          </a:custGeom>
          <a:blipFill>
            <a:blip r:embed="rId22"/>
            <a:stretch>
              <a:fillRect l="0" t="0" r="0" b="0"/>
            </a:stretch>
          </a:blipFill>
        </p:spPr>
      </p:sp>
      <p:sp>
        <p:nvSpPr>
          <p:cNvPr name="TextBox 23" id="23"/>
          <p:cNvSpPr txBox="true"/>
          <p:nvPr/>
        </p:nvSpPr>
        <p:spPr>
          <a:xfrm rot="0">
            <a:off x="2082976" y="3947338"/>
            <a:ext cx="2335668" cy="27622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cade Gamer"/>
                <a:ea typeface="Arcade Gamer"/>
                <a:cs typeface="Arcade Gamer"/>
                <a:sym typeface="Arcade Gamer"/>
              </a:rPr>
              <a:t>login</a:t>
            </a:r>
          </a:p>
        </p:txBody>
      </p:sp>
      <p:grpSp>
        <p:nvGrpSpPr>
          <p:cNvPr name="Group 24" id="24"/>
          <p:cNvGrpSpPr/>
          <p:nvPr/>
        </p:nvGrpSpPr>
        <p:grpSpPr>
          <a:xfrm rot="0">
            <a:off x="-1011313" y="3312234"/>
            <a:ext cx="8429262" cy="1365458"/>
            <a:chOff x="0" y="0"/>
            <a:chExt cx="11239015" cy="1820610"/>
          </a:xfrm>
        </p:grpSpPr>
        <p:sp>
          <p:nvSpPr>
            <p:cNvPr name="TextBox 25" id="25"/>
            <p:cNvSpPr txBox="true"/>
            <p:nvPr/>
          </p:nvSpPr>
          <p:spPr>
            <a:xfrm rot="0">
              <a:off x="0" y="-9525"/>
              <a:ext cx="11239015" cy="758153"/>
            </a:xfrm>
            <a:prstGeom prst="rect">
              <a:avLst/>
            </a:prstGeom>
          </p:spPr>
          <p:txBody>
            <a:bodyPr anchor="t" rtlCol="false" tIns="0" lIns="0" bIns="0" rIns="0">
              <a:spAutoFit/>
            </a:bodyPr>
            <a:lstStyle/>
            <a:p>
              <a:pPr algn="ctr">
                <a:lnSpc>
                  <a:spcPts val="4144"/>
                </a:lnSpc>
              </a:pPr>
              <a:r>
                <a:rPr lang="en-US" sz="3700">
                  <a:solidFill>
                    <a:srgbClr val="FFFFFF"/>
                  </a:solidFill>
                  <a:latin typeface="Arcade Gamer"/>
                  <a:ea typeface="Arcade Gamer"/>
                  <a:cs typeface="Arcade Gamer"/>
                  <a:sym typeface="Arcade Gamer"/>
                </a:rPr>
                <a:t>LETS CHEM</a:t>
              </a:r>
            </a:p>
          </p:txBody>
        </p:sp>
        <p:sp>
          <p:nvSpPr>
            <p:cNvPr name="TextBox 26" id="26"/>
            <p:cNvSpPr txBox="true"/>
            <p:nvPr/>
          </p:nvSpPr>
          <p:spPr>
            <a:xfrm rot="0">
              <a:off x="0" y="1172910"/>
              <a:ext cx="11239015" cy="647700"/>
            </a:xfrm>
            <a:prstGeom prst="rect">
              <a:avLst/>
            </a:prstGeom>
          </p:spPr>
          <p:txBody>
            <a:bodyPr anchor="t" rtlCol="false" tIns="0" lIns="0" bIns="0" rIns="0">
              <a:spAutoFit/>
            </a:bodyPr>
            <a:lstStyle/>
            <a:p>
              <a:pPr algn="ctr" marL="0" indent="0" lvl="0">
                <a:lnSpc>
                  <a:spcPts val="3600"/>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55996" y="1069876"/>
            <a:ext cx="6653237" cy="2384470"/>
            <a:chOff x="0" y="0"/>
            <a:chExt cx="1752293" cy="62800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1752293" cy="628009"/>
            </a:xfrm>
            <a:custGeom>
              <a:avLst/>
              <a:gdLst/>
              <a:ahLst/>
              <a:cxnLst/>
              <a:rect r="r" b="b" t="t" l="l"/>
              <a:pathLst>
                <a:path h="628009" w="1752293">
                  <a:moveTo>
                    <a:pt x="24436" y="0"/>
                  </a:moveTo>
                  <a:lnTo>
                    <a:pt x="1727857" y="0"/>
                  </a:lnTo>
                  <a:cubicBezTo>
                    <a:pt x="1734338" y="0"/>
                    <a:pt x="1740553" y="2575"/>
                    <a:pt x="1745136" y="7157"/>
                  </a:cubicBezTo>
                  <a:cubicBezTo>
                    <a:pt x="1749718" y="11740"/>
                    <a:pt x="1752293" y="17955"/>
                    <a:pt x="1752293" y="24436"/>
                  </a:cubicBezTo>
                  <a:lnTo>
                    <a:pt x="1752293" y="603572"/>
                  </a:lnTo>
                  <a:cubicBezTo>
                    <a:pt x="1752293" y="610053"/>
                    <a:pt x="1749718" y="616269"/>
                    <a:pt x="1745136" y="620851"/>
                  </a:cubicBezTo>
                  <a:cubicBezTo>
                    <a:pt x="1740553" y="625434"/>
                    <a:pt x="1734338" y="628009"/>
                    <a:pt x="1727857" y="628009"/>
                  </a:cubicBezTo>
                  <a:lnTo>
                    <a:pt x="24436" y="628009"/>
                  </a:lnTo>
                  <a:cubicBezTo>
                    <a:pt x="17955" y="628009"/>
                    <a:pt x="11740" y="625434"/>
                    <a:pt x="7157" y="620851"/>
                  </a:cubicBezTo>
                  <a:cubicBezTo>
                    <a:pt x="2575" y="616269"/>
                    <a:pt x="0" y="610053"/>
                    <a:pt x="0" y="603572"/>
                  </a:cubicBezTo>
                  <a:lnTo>
                    <a:pt x="0" y="24436"/>
                  </a:lnTo>
                  <a:cubicBezTo>
                    <a:pt x="0" y="17955"/>
                    <a:pt x="2575" y="11740"/>
                    <a:pt x="7157" y="7157"/>
                  </a:cubicBezTo>
                  <a:cubicBezTo>
                    <a:pt x="11740" y="2575"/>
                    <a:pt x="17955" y="0"/>
                    <a:pt x="24436"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1752293"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sp>
        <p:nvSpPr>
          <p:cNvPr name="Freeform 6" id="6" descr="pixelated billboard sign"/>
          <p:cNvSpPr/>
          <p:nvPr/>
        </p:nvSpPr>
        <p:spPr>
          <a:xfrm flipH="false" flipV="false" rot="0">
            <a:off x="6776635" y="1028700"/>
            <a:ext cx="3820658" cy="2425807"/>
          </a:xfrm>
          <a:custGeom>
            <a:avLst/>
            <a:gdLst/>
            <a:ahLst/>
            <a:cxnLst/>
            <a:rect r="r" b="b" t="t" l="l"/>
            <a:pathLst>
              <a:path h="2425807" w="3820658">
                <a:moveTo>
                  <a:pt x="0" y="0"/>
                </a:moveTo>
                <a:lnTo>
                  <a:pt x="3820658" y="0"/>
                </a:lnTo>
                <a:lnTo>
                  <a:pt x="3820658" y="2425807"/>
                </a:lnTo>
                <a:lnTo>
                  <a:pt x="0" y="2425807"/>
                </a:lnTo>
                <a:lnTo>
                  <a:pt x="0" y="0"/>
                </a:lnTo>
                <a:close/>
              </a:path>
            </a:pathLst>
          </a:custGeom>
          <a:blipFill>
            <a:blip r:embed="rId4">
              <a:extLst>
                <a:ext uri="{96DAC541-7B7A-43D3-8B79-37D633B846F1}">
                  <asvg:svgBlip xmlns:asvg="http://schemas.microsoft.com/office/drawing/2016/SVG/main" r:embed="rId5"/>
                </a:ext>
              </a:extLst>
            </a:blip>
            <a:stretch>
              <a:fillRect l="0" t="0" r="0" b="-162500"/>
            </a:stretch>
          </a:blipFill>
        </p:spPr>
      </p:sp>
      <p:grpSp>
        <p:nvGrpSpPr>
          <p:cNvPr name="Group 7" id="7"/>
          <p:cNvGrpSpPr>
            <a:grpSpLocks noChangeAspect="true"/>
          </p:cNvGrpSpPr>
          <p:nvPr/>
        </p:nvGrpSpPr>
        <p:grpSpPr>
          <a:xfrm rot="0">
            <a:off x="6920437" y="1172458"/>
            <a:ext cx="3533054" cy="2119832"/>
            <a:chOff x="0" y="0"/>
            <a:chExt cx="6350000" cy="3810000"/>
          </a:xfrm>
        </p:grpSpPr>
        <p:sp>
          <p:nvSpPr>
            <p:cNvPr name="Freeform 8" id="8"/>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1282" t="0" r="-1282" b="0"/>
              </a:stretch>
            </a:blipFill>
          </p:spPr>
        </p:sp>
        <p:sp>
          <p:nvSpPr>
            <p:cNvPr name="Freeform 9" id="9"/>
            <p:cNvSpPr/>
            <p:nvPr/>
          </p:nvSpPr>
          <p:spPr>
            <a:xfrm flipH="false" flipV="false" rot="0">
              <a:off x="0" y="0"/>
              <a:ext cx="6350000" cy="3810000"/>
            </a:xfrm>
            <a:custGeom>
              <a:avLst/>
              <a:gdLst/>
              <a:ahLst/>
              <a:cxnLst/>
              <a:rect r="r" b="b" t="t" l="l"/>
              <a:pathLst>
                <a:path h="3810000" w="635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sp>
      </p:grpSp>
      <p:sp>
        <p:nvSpPr>
          <p:cNvPr name="Freeform 10" id="10" descr="pixelated billboard sign"/>
          <p:cNvSpPr/>
          <p:nvPr/>
        </p:nvSpPr>
        <p:spPr>
          <a:xfrm flipH="false" flipV="false" rot="0">
            <a:off x="6776635" y="3930597"/>
            <a:ext cx="3820658" cy="2425807"/>
          </a:xfrm>
          <a:custGeom>
            <a:avLst/>
            <a:gdLst/>
            <a:ahLst/>
            <a:cxnLst/>
            <a:rect r="r" b="b" t="t" l="l"/>
            <a:pathLst>
              <a:path h="2425807" w="3820658">
                <a:moveTo>
                  <a:pt x="0" y="0"/>
                </a:moveTo>
                <a:lnTo>
                  <a:pt x="3820658" y="0"/>
                </a:lnTo>
                <a:lnTo>
                  <a:pt x="3820658" y="2425806"/>
                </a:lnTo>
                <a:lnTo>
                  <a:pt x="0" y="2425806"/>
                </a:lnTo>
                <a:lnTo>
                  <a:pt x="0" y="0"/>
                </a:lnTo>
                <a:close/>
              </a:path>
            </a:pathLst>
          </a:custGeom>
          <a:blipFill>
            <a:blip r:embed="rId4">
              <a:extLst>
                <a:ext uri="{96DAC541-7B7A-43D3-8B79-37D633B846F1}">
                  <asvg:svgBlip xmlns:asvg="http://schemas.microsoft.com/office/drawing/2016/SVG/main" r:embed="rId5"/>
                </a:ext>
              </a:extLst>
            </a:blip>
            <a:stretch>
              <a:fillRect l="0" t="0" r="0" b="-162500"/>
            </a:stretch>
          </a:blipFill>
        </p:spPr>
      </p:sp>
      <p:grpSp>
        <p:nvGrpSpPr>
          <p:cNvPr name="Group 11" id="11"/>
          <p:cNvGrpSpPr>
            <a:grpSpLocks noChangeAspect="true"/>
          </p:cNvGrpSpPr>
          <p:nvPr/>
        </p:nvGrpSpPr>
        <p:grpSpPr>
          <a:xfrm rot="0">
            <a:off x="6920437" y="4074355"/>
            <a:ext cx="3533054" cy="2119832"/>
            <a:chOff x="0" y="0"/>
            <a:chExt cx="6350000" cy="3810000"/>
          </a:xfrm>
        </p:grpSpPr>
        <p:sp>
          <p:nvSpPr>
            <p:cNvPr name="Freeform 12" id="12"/>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7"/>
              <a:stretch>
                <a:fillRect l="-17132" t="0" r="-17132" b="0"/>
              </a:stretch>
            </a:blipFill>
          </p:spPr>
        </p:sp>
        <p:sp>
          <p:nvSpPr>
            <p:cNvPr name="Freeform 13" id="13"/>
            <p:cNvSpPr/>
            <p:nvPr/>
          </p:nvSpPr>
          <p:spPr>
            <a:xfrm flipH="false" flipV="false" rot="0">
              <a:off x="0" y="0"/>
              <a:ext cx="6350000" cy="3810000"/>
            </a:xfrm>
            <a:custGeom>
              <a:avLst/>
              <a:gdLst/>
              <a:ahLst/>
              <a:cxnLst/>
              <a:rect r="r" b="b" t="t" l="l"/>
              <a:pathLst>
                <a:path h="3810000" w="635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sp>
      </p:grpSp>
      <p:sp>
        <p:nvSpPr>
          <p:cNvPr name="Freeform 14" id="14" descr="pixelated billboard sign"/>
          <p:cNvSpPr/>
          <p:nvPr/>
        </p:nvSpPr>
        <p:spPr>
          <a:xfrm flipH="false" flipV="false" rot="0">
            <a:off x="6776635" y="6832493"/>
            <a:ext cx="3820658" cy="2425807"/>
          </a:xfrm>
          <a:custGeom>
            <a:avLst/>
            <a:gdLst/>
            <a:ahLst/>
            <a:cxnLst/>
            <a:rect r="r" b="b" t="t" l="l"/>
            <a:pathLst>
              <a:path h="2425807" w="3820658">
                <a:moveTo>
                  <a:pt x="0" y="0"/>
                </a:moveTo>
                <a:lnTo>
                  <a:pt x="3820658" y="0"/>
                </a:lnTo>
                <a:lnTo>
                  <a:pt x="3820658" y="2425807"/>
                </a:lnTo>
                <a:lnTo>
                  <a:pt x="0" y="2425807"/>
                </a:lnTo>
                <a:lnTo>
                  <a:pt x="0" y="0"/>
                </a:lnTo>
                <a:close/>
              </a:path>
            </a:pathLst>
          </a:custGeom>
          <a:blipFill>
            <a:blip r:embed="rId4">
              <a:extLst>
                <a:ext uri="{96DAC541-7B7A-43D3-8B79-37D633B846F1}">
                  <asvg:svgBlip xmlns:asvg="http://schemas.microsoft.com/office/drawing/2016/SVG/main" r:embed="rId5"/>
                </a:ext>
              </a:extLst>
            </a:blip>
            <a:stretch>
              <a:fillRect l="0" t="0" r="0" b="-162500"/>
            </a:stretch>
          </a:blipFill>
        </p:spPr>
      </p:sp>
      <p:grpSp>
        <p:nvGrpSpPr>
          <p:cNvPr name="Group 15" id="15"/>
          <p:cNvGrpSpPr>
            <a:grpSpLocks noChangeAspect="true"/>
          </p:cNvGrpSpPr>
          <p:nvPr/>
        </p:nvGrpSpPr>
        <p:grpSpPr>
          <a:xfrm rot="0">
            <a:off x="6920437" y="6976251"/>
            <a:ext cx="3533054" cy="2119832"/>
            <a:chOff x="0" y="0"/>
            <a:chExt cx="6350000" cy="3810000"/>
          </a:xfrm>
        </p:grpSpPr>
        <p:sp>
          <p:nvSpPr>
            <p:cNvPr name="Freeform 16" id="16"/>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8"/>
              <a:stretch>
                <a:fillRect l="-18571" t="0" r="-18571" b="0"/>
              </a:stretch>
            </a:blipFill>
          </p:spPr>
        </p:sp>
        <p:sp>
          <p:nvSpPr>
            <p:cNvPr name="Freeform 17" id="17"/>
            <p:cNvSpPr/>
            <p:nvPr/>
          </p:nvSpPr>
          <p:spPr>
            <a:xfrm flipH="false" flipV="false" rot="0">
              <a:off x="0" y="0"/>
              <a:ext cx="6350000" cy="3810000"/>
            </a:xfrm>
            <a:custGeom>
              <a:avLst/>
              <a:gdLst/>
              <a:ahLst/>
              <a:cxnLst/>
              <a:rect r="r" b="b" t="t" l="l"/>
              <a:pathLst>
                <a:path h="3810000" w="635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sp>
      </p:grpSp>
      <p:sp>
        <p:nvSpPr>
          <p:cNvPr name="Freeform 18" id="18" descr="pixelated arrow pointing to the right"/>
          <p:cNvSpPr/>
          <p:nvPr/>
        </p:nvSpPr>
        <p:spPr>
          <a:xfrm flipH="true" flipV="false" rot="0">
            <a:off x="11382300" y="1454337"/>
            <a:ext cx="268028" cy="249997"/>
          </a:xfrm>
          <a:custGeom>
            <a:avLst/>
            <a:gdLst/>
            <a:ahLst/>
            <a:cxnLst/>
            <a:rect r="r" b="b" t="t" l="l"/>
            <a:pathLst>
              <a:path h="249997" w="268028">
                <a:moveTo>
                  <a:pt x="268029" y="0"/>
                </a:moveTo>
                <a:lnTo>
                  <a:pt x="0" y="0"/>
                </a:lnTo>
                <a:lnTo>
                  <a:pt x="0" y="249997"/>
                </a:lnTo>
                <a:lnTo>
                  <a:pt x="268029" y="249997"/>
                </a:lnTo>
                <a:lnTo>
                  <a:pt x="26802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9" id="19"/>
          <p:cNvGrpSpPr/>
          <p:nvPr/>
        </p:nvGrpSpPr>
        <p:grpSpPr>
          <a:xfrm rot="0">
            <a:off x="11055996" y="3951265"/>
            <a:ext cx="6653237" cy="2384470"/>
            <a:chOff x="0" y="0"/>
            <a:chExt cx="1752293" cy="628009"/>
          </a:xfrm>
        </p:grpSpPr>
        <p:sp>
          <p:nvSpPr>
            <p:cNvPr name="Freeform 20" id="20">
              <a:extLst>
                <a:ext uri="{C183D7F6-B498-43B3-948B-1728B52AA6E4}">
                  <adec:decorative xmlns:adec="http://schemas.microsoft.com/office/drawing/2017/decorative" val="1"/>
                </a:ext>
              </a:extLst>
            </p:cNvPr>
            <p:cNvSpPr/>
            <p:nvPr/>
          </p:nvSpPr>
          <p:spPr>
            <a:xfrm flipH="false" flipV="false" rot="0">
              <a:off x="0" y="0"/>
              <a:ext cx="1752293" cy="628009"/>
            </a:xfrm>
            <a:custGeom>
              <a:avLst/>
              <a:gdLst/>
              <a:ahLst/>
              <a:cxnLst/>
              <a:rect r="r" b="b" t="t" l="l"/>
              <a:pathLst>
                <a:path h="628009" w="1752293">
                  <a:moveTo>
                    <a:pt x="24436" y="0"/>
                  </a:moveTo>
                  <a:lnTo>
                    <a:pt x="1727857" y="0"/>
                  </a:lnTo>
                  <a:cubicBezTo>
                    <a:pt x="1734338" y="0"/>
                    <a:pt x="1740553" y="2575"/>
                    <a:pt x="1745136" y="7157"/>
                  </a:cubicBezTo>
                  <a:cubicBezTo>
                    <a:pt x="1749718" y="11740"/>
                    <a:pt x="1752293" y="17955"/>
                    <a:pt x="1752293" y="24436"/>
                  </a:cubicBezTo>
                  <a:lnTo>
                    <a:pt x="1752293" y="603572"/>
                  </a:lnTo>
                  <a:cubicBezTo>
                    <a:pt x="1752293" y="610053"/>
                    <a:pt x="1749718" y="616269"/>
                    <a:pt x="1745136" y="620851"/>
                  </a:cubicBezTo>
                  <a:cubicBezTo>
                    <a:pt x="1740553" y="625434"/>
                    <a:pt x="1734338" y="628009"/>
                    <a:pt x="1727857" y="628009"/>
                  </a:cubicBezTo>
                  <a:lnTo>
                    <a:pt x="24436" y="628009"/>
                  </a:lnTo>
                  <a:cubicBezTo>
                    <a:pt x="17955" y="628009"/>
                    <a:pt x="11740" y="625434"/>
                    <a:pt x="7157" y="620851"/>
                  </a:cubicBezTo>
                  <a:cubicBezTo>
                    <a:pt x="2575" y="616269"/>
                    <a:pt x="0" y="610053"/>
                    <a:pt x="0" y="603572"/>
                  </a:cubicBezTo>
                  <a:lnTo>
                    <a:pt x="0" y="24436"/>
                  </a:lnTo>
                  <a:cubicBezTo>
                    <a:pt x="0" y="17955"/>
                    <a:pt x="2575" y="11740"/>
                    <a:pt x="7157" y="7157"/>
                  </a:cubicBezTo>
                  <a:cubicBezTo>
                    <a:pt x="11740" y="2575"/>
                    <a:pt x="17955" y="0"/>
                    <a:pt x="24436" y="0"/>
                  </a:cubicBezTo>
                  <a:close/>
                </a:path>
              </a:pathLst>
            </a:custGeom>
            <a:solidFill>
              <a:srgbClr val="000000"/>
            </a:solidFill>
            <a:ln w="47625" cap="rnd">
              <a:solidFill>
                <a:srgbClr val="21EF80"/>
              </a:solidFill>
              <a:prstDash val="solid"/>
              <a:round/>
            </a:ln>
          </p:spPr>
        </p:sp>
        <p:sp>
          <p:nvSpPr>
            <p:cNvPr name="TextBox 21" id="21"/>
            <p:cNvSpPr txBox="true"/>
            <p:nvPr/>
          </p:nvSpPr>
          <p:spPr>
            <a:xfrm>
              <a:off x="0" y="-57150"/>
              <a:ext cx="1752293"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sp>
        <p:nvSpPr>
          <p:cNvPr name="Freeform 22" id="22" descr="pixelated arrow pointing to the right"/>
          <p:cNvSpPr/>
          <p:nvPr/>
        </p:nvSpPr>
        <p:spPr>
          <a:xfrm flipH="true" flipV="false" rot="0">
            <a:off x="11382300" y="4335726"/>
            <a:ext cx="268028" cy="249997"/>
          </a:xfrm>
          <a:custGeom>
            <a:avLst/>
            <a:gdLst/>
            <a:ahLst/>
            <a:cxnLst/>
            <a:rect r="r" b="b" t="t" l="l"/>
            <a:pathLst>
              <a:path h="249997" w="268028">
                <a:moveTo>
                  <a:pt x="268029" y="0"/>
                </a:moveTo>
                <a:lnTo>
                  <a:pt x="0" y="0"/>
                </a:lnTo>
                <a:lnTo>
                  <a:pt x="0" y="249997"/>
                </a:lnTo>
                <a:lnTo>
                  <a:pt x="268029" y="249997"/>
                </a:lnTo>
                <a:lnTo>
                  <a:pt x="26802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11055996" y="6832493"/>
            <a:ext cx="6653237" cy="2384470"/>
            <a:chOff x="0" y="0"/>
            <a:chExt cx="1752293" cy="628009"/>
          </a:xfrm>
        </p:grpSpPr>
        <p:sp>
          <p:nvSpPr>
            <p:cNvPr name="Freeform 24" id="24" descr="pixelated arrow pointing to the right"/>
            <p:cNvSpPr/>
            <p:nvPr/>
          </p:nvSpPr>
          <p:spPr>
            <a:xfrm flipH="false" flipV="false" rot="0">
              <a:off x="0" y="0"/>
              <a:ext cx="1752293" cy="628009"/>
            </a:xfrm>
            <a:custGeom>
              <a:avLst/>
              <a:gdLst/>
              <a:ahLst/>
              <a:cxnLst/>
              <a:rect r="r" b="b" t="t" l="l"/>
              <a:pathLst>
                <a:path h="628009" w="1752293">
                  <a:moveTo>
                    <a:pt x="24436" y="0"/>
                  </a:moveTo>
                  <a:lnTo>
                    <a:pt x="1727857" y="0"/>
                  </a:lnTo>
                  <a:cubicBezTo>
                    <a:pt x="1734338" y="0"/>
                    <a:pt x="1740553" y="2575"/>
                    <a:pt x="1745136" y="7157"/>
                  </a:cubicBezTo>
                  <a:cubicBezTo>
                    <a:pt x="1749718" y="11740"/>
                    <a:pt x="1752293" y="17955"/>
                    <a:pt x="1752293" y="24436"/>
                  </a:cubicBezTo>
                  <a:lnTo>
                    <a:pt x="1752293" y="603572"/>
                  </a:lnTo>
                  <a:cubicBezTo>
                    <a:pt x="1752293" y="610053"/>
                    <a:pt x="1749718" y="616269"/>
                    <a:pt x="1745136" y="620851"/>
                  </a:cubicBezTo>
                  <a:cubicBezTo>
                    <a:pt x="1740553" y="625434"/>
                    <a:pt x="1734338" y="628009"/>
                    <a:pt x="1727857" y="628009"/>
                  </a:cubicBezTo>
                  <a:lnTo>
                    <a:pt x="24436" y="628009"/>
                  </a:lnTo>
                  <a:cubicBezTo>
                    <a:pt x="17955" y="628009"/>
                    <a:pt x="11740" y="625434"/>
                    <a:pt x="7157" y="620851"/>
                  </a:cubicBezTo>
                  <a:cubicBezTo>
                    <a:pt x="2575" y="616269"/>
                    <a:pt x="0" y="610053"/>
                    <a:pt x="0" y="603572"/>
                  </a:cubicBezTo>
                  <a:lnTo>
                    <a:pt x="0" y="24436"/>
                  </a:lnTo>
                  <a:cubicBezTo>
                    <a:pt x="0" y="17955"/>
                    <a:pt x="2575" y="11740"/>
                    <a:pt x="7157" y="7157"/>
                  </a:cubicBezTo>
                  <a:cubicBezTo>
                    <a:pt x="11740" y="2575"/>
                    <a:pt x="17955" y="0"/>
                    <a:pt x="24436" y="0"/>
                  </a:cubicBezTo>
                  <a:close/>
                </a:path>
              </a:pathLst>
            </a:custGeom>
            <a:solidFill>
              <a:srgbClr val="000000"/>
            </a:solidFill>
            <a:ln w="47625" cap="rnd">
              <a:solidFill>
                <a:srgbClr val="21EF80"/>
              </a:solidFill>
              <a:prstDash val="solid"/>
              <a:round/>
            </a:ln>
          </p:spPr>
        </p:sp>
        <p:sp>
          <p:nvSpPr>
            <p:cNvPr name="TextBox 25" id="25"/>
            <p:cNvSpPr txBox="true"/>
            <p:nvPr/>
          </p:nvSpPr>
          <p:spPr>
            <a:xfrm>
              <a:off x="0" y="-57150"/>
              <a:ext cx="1752293" cy="685159"/>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sp>
        <p:nvSpPr>
          <p:cNvPr name="Freeform 26" id="26" descr="pixelated arrow pointing to the right"/>
          <p:cNvSpPr/>
          <p:nvPr/>
        </p:nvSpPr>
        <p:spPr>
          <a:xfrm flipH="true" flipV="false" rot="0">
            <a:off x="11382300" y="7216954"/>
            <a:ext cx="268028" cy="249997"/>
          </a:xfrm>
          <a:custGeom>
            <a:avLst/>
            <a:gdLst/>
            <a:ahLst/>
            <a:cxnLst/>
            <a:rect r="r" b="b" t="t" l="l"/>
            <a:pathLst>
              <a:path h="249997" w="268028">
                <a:moveTo>
                  <a:pt x="268029" y="0"/>
                </a:moveTo>
                <a:lnTo>
                  <a:pt x="0" y="0"/>
                </a:lnTo>
                <a:lnTo>
                  <a:pt x="0" y="249997"/>
                </a:lnTo>
                <a:lnTo>
                  <a:pt x="268029" y="249997"/>
                </a:lnTo>
                <a:lnTo>
                  <a:pt x="26802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descr="pixelated Menu button"/>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8" id="28" descr="pixelated five hearts"/>
          <p:cNvSpPr/>
          <p:nvPr/>
        </p:nvSpPr>
        <p:spPr>
          <a:xfrm flipH="false" flipV="false" rot="0">
            <a:off x="2345662" y="1079424"/>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9" id="29"/>
          <p:cNvSpPr txBox="true"/>
          <p:nvPr/>
        </p:nvSpPr>
        <p:spPr>
          <a:xfrm rot="0">
            <a:off x="1028700" y="3951063"/>
            <a:ext cx="5104688" cy="2071370"/>
          </a:xfrm>
          <a:prstGeom prst="rect">
            <a:avLst/>
          </a:prstGeom>
        </p:spPr>
        <p:txBody>
          <a:bodyPr anchor="t" rtlCol="false" tIns="0" lIns="0" bIns="0" rIns="0">
            <a:spAutoFit/>
          </a:bodyPr>
          <a:lstStyle/>
          <a:p>
            <a:pPr algn="l">
              <a:lnSpc>
                <a:spcPts val="7839"/>
              </a:lnSpc>
            </a:pPr>
            <a:r>
              <a:rPr lang="en-US" sz="6999">
                <a:solidFill>
                  <a:srgbClr val="FF63D8"/>
                </a:solidFill>
                <a:latin typeface="Arcade Gamer"/>
                <a:ea typeface="Arcade Gamer"/>
                <a:cs typeface="Arcade Gamer"/>
                <a:sym typeface="Arcade Gamer"/>
              </a:rPr>
              <a:t>LEVEL</a:t>
            </a:r>
          </a:p>
          <a:p>
            <a:pPr algn="l">
              <a:lnSpc>
                <a:spcPts val="7839"/>
              </a:lnSpc>
            </a:pPr>
            <a:r>
              <a:rPr lang="en-US" sz="6999">
                <a:solidFill>
                  <a:srgbClr val="FF63D8"/>
                </a:solidFill>
                <a:latin typeface="Arcade Gamer"/>
                <a:ea typeface="Arcade Gamer"/>
                <a:cs typeface="Arcade Gamer"/>
                <a:sym typeface="Arcade Gamer"/>
              </a:rPr>
              <a:t>1-2-3</a:t>
            </a:r>
          </a:p>
        </p:txBody>
      </p:sp>
      <p:sp>
        <p:nvSpPr>
          <p:cNvPr name="TextBox 30" id="30"/>
          <p:cNvSpPr txBox="true"/>
          <p:nvPr/>
        </p:nvSpPr>
        <p:spPr>
          <a:xfrm rot="0">
            <a:off x="11786256" y="1351607"/>
            <a:ext cx="5473044" cy="415290"/>
          </a:xfrm>
          <a:prstGeom prst="rect">
            <a:avLst/>
          </a:prstGeom>
        </p:spPr>
        <p:txBody>
          <a:bodyPr anchor="t" rtlCol="false" tIns="0" lIns="0" bIns="0" rIns="0">
            <a:spAutoFit/>
          </a:bodyPr>
          <a:lstStyle/>
          <a:p>
            <a:pPr algn="l">
              <a:lnSpc>
                <a:spcPts val="3360"/>
              </a:lnSpc>
            </a:pPr>
            <a:r>
              <a:rPr lang="en-US" sz="2400">
                <a:solidFill>
                  <a:srgbClr val="FFFFFF"/>
                </a:solidFill>
                <a:latin typeface="Disket Mono"/>
                <a:ea typeface="Disket Mono"/>
                <a:cs typeface="Disket Mono"/>
                <a:sym typeface="Disket Mono"/>
              </a:rPr>
              <a:t>Period/Family -&gt; Element</a:t>
            </a:r>
          </a:p>
        </p:txBody>
      </p:sp>
      <p:sp>
        <p:nvSpPr>
          <p:cNvPr name="TextBox 31" id="31"/>
          <p:cNvSpPr txBox="true"/>
          <p:nvPr/>
        </p:nvSpPr>
        <p:spPr>
          <a:xfrm rot="0">
            <a:off x="11786256" y="2072344"/>
            <a:ext cx="5473044" cy="647065"/>
          </a:xfrm>
          <a:prstGeom prst="rect">
            <a:avLst/>
          </a:prstGeom>
        </p:spPr>
        <p:txBody>
          <a:bodyPr anchor="t" rtlCol="false" tIns="0" lIns="0" bIns="0" rIns="0">
            <a:spAutoFit/>
          </a:bodyPr>
          <a:lstStyle/>
          <a:p>
            <a:pPr algn="l">
              <a:lnSpc>
                <a:spcPts val="2659"/>
              </a:lnSpc>
            </a:pPr>
            <a:r>
              <a:rPr lang="en-US" sz="1899">
                <a:solidFill>
                  <a:srgbClr val="FFFFFF"/>
                </a:solidFill>
                <a:latin typeface="Garet"/>
                <a:ea typeface="Garet"/>
                <a:cs typeface="Garet"/>
                <a:sym typeface="Garet"/>
              </a:rPr>
              <a:t>Determine the element -&gt; find electrons and protons to pass to next level</a:t>
            </a:r>
          </a:p>
        </p:txBody>
      </p:sp>
      <p:sp>
        <p:nvSpPr>
          <p:cNvPr name="TextBox 32" id="32"/>
          <p:cNvSpPr txBox="true"/>
          <p:nvPr/>
        </p:nvSpPr>
        <p:spPr>
          <a:xfrm rot="0">
            <a:off x="11786256" y="4232996"/>
            <a:ext cx="5473044" cy="415290"/>
          </a:xfrm>
          <a:prstGeom prst="rect">
            <a:avLst/>
          </a:prstGeom>
        </p:spPr>
        <p:txBody>
          <a:bodyPr anchor="t" rtlCol="false" tIns="0" lIns="0" bIns="0" rIns="0">
            <a:spAutoFit/>
          </a:bodyPr>
          <a:lstStyle/>
          <a:p>
            <a:pPr algn="l">
              <a:lnSpc>
                <a:spcPts val="3360"/>
              </a:lnSpc>
            </a:pPr>
            <a:r>
              <a:rPr lang="en-US" sz="2400">
                <a:solidFill>
                  <a:srgbClr val="FFFFFF"/>
                </a:solidFill>
                <a:latin typeface="Disket Mono"/>
                <a:ea typeface="Disket Mono"/>
                <a:cs typeface="Disket Mono"/>
                <a:sym typeface="Disket Mono"/>
              </a:rPr>
              <a:t>Stoichiometric</a:t>
            </a:r>
          </a:p>
        </p:txBody>
      </p:sp>
      <p:sp>
        <p:nvSpPr>
          <p:cNvPr name="TextBox 33" id="33"/>
          <p:cNvSpPr txBox="true"/>
          <p:nvPr/>
        </p:nvSpPr>
        <p:spPr>
          <a:xfrm rot="0">
            <a:off x="11786256" y="4780280"/>
            <a:ext cx="5473044" cy="1313815"/>
          </a:xfrm>
          <a:prstGeom prst="rect">
            <a:avLst/>
          </a:prstGeom>
        </p:spPr>
        <p:txBody>
          <a:bodyPr anchor="t" rtlCol="false" tIns="0" lIns="0" bIns="0" rIns="0">
            <a:spAutoFit/>
          </a:bodyPr>
          <a:lstStyle/>
          <a:p>
            <a:pPr algn="l">
              <a:lnSpc>
                <a:spcPts val="2659"/>
              </a:lnSpc>
            </a:pPr>
            <a:r>
              <a:rPr lang="en-US" sz="1899">
                <a:solidFill>
                  <a:srgbClr val="FFFFFF"/>
                </a:solidFill>
                <a:latin typeface="Garet"/>
                <a:ea typeface="Garet"/>
                <a:cs typeface="Garet"/>
                <a:sym typeface="Garet"/>
              </a:rPr>
              <a:t>Find the missing molecule. Use the map (one world = one periodic family) to find elements and create the compound</a:t>
            </a:r>
          </a:p>
          <a:p>
            <a:pPr algn="l">
              <a:lnSpc>
                <a:spcPts val="2659"/>
              </a:lnSpc>
            </a:pPr>
          </a:p>
        </p:txBody>
      </p:sp>
      <p:sp>
        <p:nvSpPr>
          <p:cNvPr name="TextBox 34" id="34"/>
          <p:cNvSpPr txBox="true"/>
          <p:nvPr/>
        </p:nvSpPr>
        <p:spPr>
          <a:xfrm rot="0">
            <a:off x="11786256" y="7114224"/>
            <a:ext cx="5473044" cy="415290"/>
          </a:xfrm>
          <a:prstGeom prst="rect">
            <a:avLst/>
          </a:prstGeom>
        </p:spPr>
        <p:txBody>
          <a:bodyPr anchor="t" rtlCol="false" tIns="0" lIns="0" bIns="0" rIns="0">
            <a:spAutoFit/>
          </a:bodyPr>
          <a:lstStyle/>
          <a:p>
            <a:pPr algn="l">
              <a:lnSpc>
                <a:spcPts val="3360"/>
              </a:lnSpc>
            </a:pPr>
            <a:r>
              <a:rPr lang="en-US" sz="2400">
                <a:solidFill>
                  <a:srgbClr val="FFFFFF"/>
                </a:solidFill>
                <a:latin typeface="Disket Mono"/>
                <a:ea typeface="Disket Mono"/>
                <a:cs typeface="Disket Mono"/>
                <a:sym typeface="Disket Mono"/>
              </a:rPr>
              <a:t>reactions</a:t>
            </a:r>
          </a:p>
        </p:txBody>
      </p:sp>
      <p:sp>
        <p:nvSpPr>
          <p:cNvPr name="TextBox 35" id="35"/>
          <p:cNvSpPr txBox="true"/>
          <p:nvPr/>
        </p:nvSpPr>
        <p:spPr>
          <a:xfrm rot="0">
            <a:off x="11786256" y="7661508"/>
            <a:ext cx="5473044" cy="980440"/>
          </a:xfrm>
          <a:prstGeom prst="rect">
            <a:avLst/>
          </a:prstGeom>
        </p:spPr>
        <p:txBody>
          <a:bodyPr anchor="t" rtlCol="false" tIns="0" lIns="0" bIns="0" rIns="0">
            <a:spAutoFit/>
          </a:bodyPr>
          <a:lstStyle/>
          <a:p>
            <a:pPr algn="l">
              <a:lnSpc>
                <a:spcPts val="2659"/>
              </a:lnSpc>
            </a:pPr>
            <a:r>
              <a:rPr lang="en-US" sz="1899">
                <a:solidFill>
                  <a:srgbClr val="FFFFFF"/>
                </a:solidFill>
                <a:latin typeface="Garet"/>
                <a:ea typeface="Garet"/>
                <a:cs typeface="Garet"/>
                <a:sym typeface="Garet"/>
              </a:rPr>
              <a:t>Feed water to plant -&gt; get sugar</a:t>
            </a:r>
          </a:p>
          <a:p>
            <a:pPr algn="l">
              <a:lnSpc>
                <a:spcPts val="2659"/>
              </a:lnSpc>
            </a:pPr>
            <a:r>
              <a:rPr lang="en-US" sz="1899">
                <a:solidFill>
                  <a:srgbClr val="FFFFFF"/>
                </a:solidFill>
                <a:latin typeface="Garet"/>
                <a:ea typeface="Garet"/>
                <a:cs typeface="Garet"/>
                <a:sym typeface="Garet"/>
              </a:rPr>
              <a:t>Feed base to acid -&gt; neutralization (get water and salt)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49580" y="3123156"/>
            <a:ext cx="6611756" cy="2094108"/>
            <a:chOff x="0" y="0"/>
            <a:chExt cx="1741368" cy="551534"/>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741368" cy="551535"/>
            </a:xfrm>
            <a:custGeom>
              <a:avLst/>
              <a:gdLst/>
              <a:ahLst/>
              <a:cxnLst/>
              <a:rect r="r" b="b" t="t" l="l"/>
              <a:pathLst>
                <a:path h="551535" w="1741368">
                  <a:moveTo>
                    <a:pt x="24590" y="0"/>
                  </a:moveTo>
                  <a:lnTo>
                    <a:pt x="1716778" y="0"/>
                  </a:lnTo>
                  <a:cubicBezTo>
                    <a:pt x="1723300" y="0"/>
                    <a:pt x="1729554" y="2591"/>
                    <a:pt x="1734166" y="7202"/>
                  </a:cubicBezTo>
                  <a:cubicBezTo>
                    <a:pt x="1738777" y="11814"/>
                    <a:pt x="1741368" y="18068"/>
                    <a:pt x="1741368" y="24590"/>
                  </a:cubicBezTo>
                  <a:lnTo>
                    <a:pt x="1741368" y="526945"/>
                  </a:lnTo>
                  <a:cubicBezTo>
                    <a:pt x="1741368" y="540525"/>
                    <a:pt x="1730359" y="551535"/>
                    <a:pt x="1716778" y="551535"/>
                  </a:cubicBezTo>
                  <a:lnTo>
                    <a:pt x="24590" y="551535"/>
                  </a:lnTo>
                  <a:cubicBezTo>
                    <a:pt x="11009" y="551535"/>
                    <a:pt x="0" y="540525"/>
                    <a:pt x="0" y="526945"/>
                  </a:cubicBezTo>
                  <a:lnTo>
                    <a:pt x="0" y="24590"/>
                  </a:lnTo>
                  <a:cubicBezTo>
                    <a:pt x="0" y="11009"/>
                    <a:pt x="11009" y="0"/>
                    <a:pt x="24590" y="0"/>
                  </a:cubicBezTo>
                  <a:close/>
                </a:path>
              </a:pathLst>
            </a:custGeom>
            <a:solidFill>
              <a:srgbClr val="000000"/>
            </a:solidFill>
            <a:ln w="47625" cap="rnd">
              <a:solidFill>
                <a:srgbClr val="21EF80"/>
              </a:solidFill>
              <a:prstDash val="solid"/>
              <a:round/>
            </a:ln>
          </p:spPr>
        </p:sp>
        <p:sp>
          <p:nvSpPr>
            <p:cNvPr name="TextBox 4" id="4"/>
            <p:cNvSpPr txBox="true"/>
            <p:nvPr/>
          </p:nvSpPr>
          <p:spPr>
            <a:xfrm>
              <a:off x="0" y="-57150"/>
              <a:ext cx="1741368" cy="608684"/>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name="Group 5" id="5"/>
          <p:cNvGrpSpPr/>
          <p:nvPr/>
        </p:nvGrpSpPr>
        <p:grpSpPr>
          <a:xfrm rot="0">
            <a:off x="9756582" y="3123156"/>
            <a:ext cx="6611756" cy="2094108"/>
            <a:chOff x="0" y="0"/>
            <a:chExt cx="1741368" cy="551534"/>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1741368" cy="551535"/>
            </a:xfrm>
            <a:custGeom>
              <a:avLst/>
              <a:gdLst/>
              <a:ahLst/>
              <a:cxnLst/>
              <a:rect r="r" b="b" t="t" l="l"/>
              <a:pathLst>
                <a:path h="551535" w="1741368">
                  <a:moveTo>
                    <a:pt x="24590" y="0"/>
                  </a:moveTo>
                  <a:lnTo>
                    <a:pt x="1716778" y="0"/>
                  </a:lnTo>
                  <a:cubicBezTo>
                    <a:pt x="1723300" y="0"/>
                    <a:pt x="1729554" y="2591"/>
                    <a:pt x="1734166" y="7202"/>
                  </a:cubicBezTo>
                  <a:cubicBezTo>
                    <a:pt x="1738777" y="11814"/>
                    <a:pt x="1741368" y="18068"/>
                    <a:pt x="1741368" y="24590"/>
                  </a:cubicBezTo>
                  <a:lnTo>
                    <a:pt x="1741368" y="526945"/>
                  </a:lnTo>
                  <a:cubicBezTo>
                    <a:pt x="1741368" y="540525"/>
                    <a:pt x="1730359" y="551535"/>
                    <a:pt x="1716778" y="551535"/>
                  </a:cubicBezTo>
                  <a:lnTo>
                    <a:pt x="24590" y="551535"/>
                  </a:lnTo>
                  <a:cubicBezTo>
                    <a:pt x="11009" y="551535"/>
                    <a:pt x="0" y="540525"/>
                    <a:pt x="0" y="526945"/>
                  </a:cubicBezTo>
                  <a:lnTo>
                    <a:pt x="0" y="24590"/>
                  </a:lnTo>
                  <a:cubicBezTo>
                    <a:pt x="0" y="11009"/>
                    <a:pt x="11009" y="0"/>
                    <a:pt x="24590" y="0"/>
                  </a:cubicBezTo>
                  <a:close/>
                </a:path>
              </a:pathLst>
            </a:custGeom>
            <a:solidFill>
              <a:srgbClr val="000000"/>
            </a:solidFill>
            <a:ln w="47625" cap="rnd">
              <a:solidFill>
                <a:srgbClr val="FC954F"/>
              </a:solidFill>
              <a:prstDash val="solid"/>
              <a:round/>
            </a:ln>
          </p:spPr>
        </p:sp>
        <p:sp>
          <p:nvSpPr>
            <p:cNvPr name="TextBox 7" id="7"/>
            <p:cNvSpPr txBox="true"/>
            <p:nvPr/>
          </p:nvSpPr>
          <p:spPr>
            <a:xfrm>
              <a:off x="0" y="-57150"/>
              <a:ext cx="1741368" cy="608684"/>
            </a:xfrm>
            <a:prstGeom prst="rect">
              <a:avLst/>
            </a:prstGeom>
          </p:spPr>
          <p:txBody>
            <a:bodyPr anchor="t" rtlCol="false" tIns="254000" lIns="254000" bIns="254000" rIns="254000"/>
            <a:lstStyle/>
            <a:p>
              <a:pPr algn="l">
                <a:lnSpc>
                  <a:spcPts val="3359"/>
                </a:lnSpc>
              </a:pPr>
            </a:p>
            <a:p>
              <a:pPr algn="l">
                <a:lnSpc>
                  <a:spcPts val="3359"/>
                </a:lnSpc>
              </a:pPr>
              <a:r>
                <a:rPr lang="en-US" sz="2400">
                  <a:solidFill>
                    <a:srgbClr val="FFFFFF"/>
                  </a:solidFill>
                  <a:latin typeface="Disket Mono"/>
                  <a:ea typeface="Disket Mono"/>
                  <a:cs typeface="Disket Mono"/>
                  <a:sym typeface="Disket Mono"/>
                </a:rPr>
                <a:t>  </a:t>
              </a:r>
            </a:p>
          </p:txBody>
        </p:sp>
      </p:grpSp>
      <p:sp>
        <p:nvSpPr>
          <p:cNvPr name="Freeform 8" id="8"/>
          <p:cNvSpPr/>
          <p:nvPr/>
        </p:nvSpPr>
        <p:spPr>
          <a:xfrm flipH="false" flipV="false" rot="0">
            <a:off x="810335" y="5699366"/>
            <a:ext cx="5048655" cy="4114800"/>
          </a:xfrm>
          <a:custGeom>
            <a:avLst/>
            <a:gdLst/>
            <a:ahLst/>
            <a:cxnLst/>
            <a:rect r="r" b="b" t="t" l="l"/>
            <a:pathLst>
              <a:path h="4114800" w="5048655">
                <a:moveTo>
                  <a:pt x="0" y="0"/>
                </a:moveTo>
                <a:lnTo>
                  <a:pt x="5048655" y="0"/>
                </a:lnTo>
                <a:lnTo>
                  <a:pt x="504865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803932" y="5450483"/>
            <a:ext cx="3854103" cy="2753932"/>
          </a:xfrm>
          <a:custGeom>
            <a:avLst/>
            <a:gdLst/>
            <a:ahLst/>
            <a:cxnLst/>
            <a:rect r="r" b="b" t="t" l="l"/>
            <a:pathLst>
              <a:path h="2753932" w="3854103">
                <a:moveTo>
                  <a:pt x="0" y="0"/>
                </a:moveTo>
                <a:lnTo>
                  <a:pt x="3854103" y="0"/>
                </a:lnTo>
                <a:lnTo>
                  <a:pt x="3854103" y="2753932"/>
                </a:lnTo>
                <a:lnTo>
                  <a:pt x="0" y="2753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601010" y="6061225"/>
            <a:ext cx="6551189" cy="3954536"/>
          </a:xfrm>
          <a:custGeom>
            <a:avLst/>
            <a:gdLst/>
            <a:ahLst/>
            <a:cxnLst/>
            <a:rect r="r" b="b" t="t" l="l"/>
            <a:pathLst>
              <a:path h="3954536" w="6551189">
                <a:moveTo>
                  <a:pt x="0" y="0"/>
                </a:moveTo>
                <a:lnTo>
                  <a:pt x="6551189" y="0"/>
                </a:lnTo>
                <a:lnTo>
                  <a:pt x="6551189" y="3954536"/>
                </a:lnTo>
                <a:lnTo>
                  <a:pt x="0" y="39545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827977" y="1009650"/>
            <a:ext cx="10581624" cy="1080770"/>
          </a:xfrm>
          <a:prstGeom prst="rect">
            <a:avLst/>
          </a:prstGeom>
        </p:spPr>
        <p:txBody>
          <a:bodyPr anchor="t" rtlCol="false" tIns="0" lIns="0" bIns="0" rIns="0">
            <a:spAutoFit/>
          </a:bodyPr>
          <a:lstStyle/>
          <a:p>
            <a:pPr algn="l">
              <a:lnSpc>
                <a:spcPts val="7839"/>
              </a:lnSpc>
            </a:pPr>
            <a:r>
              <a:rPr lang="en-US" sz="6999">
                <a:solidFill>
                  <a:srgbClr val="FF63D8"/>
                </a:solidFill>
                <a:latin typeface="Arcade Gamer"/>
                <a:ea typeface="Arcade Gamer"/>
                <a:cs typeface="Arcade Gamer"/>
                <a:sym typeface="Arcade Gamer"/>
              </a:rPr>
              <a:t>TYPICAL INPUTS</a:t>
            </a:r>
          </a:p>
        </p:txBody>
      </p:sp>
      <p:sp>
        <p:nvSpPr>
          <p:cNvPr name="TextBox 12" id="12"/>
          <p:cNvSpPr txBox="true"/>
          <p:nvPr/>
        </p:nvSpPr>
        <p:spPr>
          <a:xfrm rot="0">
            <a:off x="1349580" y="3936213"/>
            <a:ext cx="6611756" cy="401320"/>
          </a:xfrm>
          <a:prstGeom prst="rect">
            <a:avLst/>
          </a:prstGeom>
        </p:spPr>
        <p:txBody>
          <a:bodyPr anchor="t" rtlCol="false" tIns="0" lIns="0" bIns="0" rIns="0">
            <a:spAutoFit/>
          </a:bodyPr>
          <a:lstStyle/>
          <a:p>
            <a:pPr algn="ctr">
              <a:lnSpc>
                <a:spcPts val="3080"/>
              </a:lnSpc>
              <a:spcBef>
                <a:spcPct val="0"/>
              </a:spcBef>
            </a:pPr>
            <a:r>
              <a:rPr lang="en-US" sz="2200">
                <a:solidFill>
                  <a:srgbClr val="FFFFFF"/>
                </a:solidFill>
                <a:latin typeface="Arcade Gamer"/>
                <a:ea typeface="Arcade Gamer"/>
                <a:cs typeface="Arcade Gamer"/>
                <a:sym typeface="Arcade Gamer"/>
              </a:rPr>
              <a:t>MOUSE CLICKS</a:t>
            </a:r>
          </a:p>
        </p:txBody>
      </p:sp>
      <p:sp>
        <p:nvSpPr>
          <p:cNvPr name="TextBox 13" id="13"/>
          <p:cNvSpPr txBox="true"/>
          <p:nvPr/>
        </p:nvSpPr>
        <p:spPr>
          <a:xfrm rot="0">
            <a:off x="9881023" y="3936213"/>
            <a:ext cx="6611756" cy="401320"/>
          </a:xfrm>
          <a:prstGeom prst="rect">
            <a:avLst/>
          </a:prstGeom>
        </p:spPr>
        <p:txBody>
          <a:bodyPr anchor="t" rtlCol="false" tIns="0" lIns="0" bIns="0" rIns="0">
            <a:spAutoFit/>
          </a:bodyPr>
          <a:lstStyle/>
          <a:p>
            <a:pPr algn="ctr">
              <a:lnSpc>
                <a:spcPts val="3080"/>
              </a:lnSpc>
              <a:spcBef>
                <a:spcPct val="0"/>
              </a:spcBef>
            </a:pPr>
            <a:r>
              <a:rPr lang="en-US" sz="2200">
                <a:solidFill>
                  <a:srgbClr val="FFFFFF"/>
                </a:solidFill>
                <a:latin typeface="Arcade Gamer"/>
                <a:ea typeface="Arcade Gamer"/>
                <a:cs typeface="Arcade Gamer"/>
                <a:sym typeface="Arcade Gamer"/>
              </a:rPr>
              <a:t>KEYS ON USERS KEYBOARD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969872" y="386618"/>
            <a:ext cx="2619549" cy="2989499"/>
          </a:xfrm>
          <a:custGeom>
            <a:avLst/>
            <a:gdLst/>
            <a:ahLst/>
            <a:cxnLst/>
            <a:rect r="r" b="b" t="t" l="l"/>
            <a:pathLst>
              <a:path h="2989499" w="2619549">
                <a:moveTo>
                  <a:pt x="0" y="0"/>
                </a:moveTo>
                <a:lnTo>
                  <a:pt x="2619549" y="0"/>
                </a:lnTo>
                <a:lnTo>
                  <a:pt x="2619549" y="2989499"/>
                </a:lnTo>
                <a:lnTo>
                  <a:pt x="0" y="2989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623365"/>
            <a:ext cx="2592307" cy="2862990"/>
          </a:xfrm>
          <a:custGeom>
            <a:avLst/>
            <a:gdLst/>
            <a:ahLst/>
            <a:cxnLst/>
            <a:rect r="r" b="b" t="t" l="l"/>
            <a:pathLst>
              <a:path h="2862990" w="2592307">
                <a:moveTo>
                  <a:pt x="0" y="0"/>
                </a:moveTo>
                <a:lnTo>
                  <a:pt x="2592307" y="0"/>
                </a:lnTo>
                <a:lnTo>
                  <a:pt x="2592307" y="2862990"/>
                </a:lnTo>
                <a:lnTo>
                  <a:pt x="0" y="28629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065233" y="5174663"/>
            <a:ext cx="4214413" cy="4114800"/>
          </a:xfrm>
          <a:custGeom>
            <a:avLst/>
            <a:gdLst/>
            <a:ahLst/>
            <a:cxnLst/>
            <a:rect r="r" b="b" t="t" l="l"/>
            <a:pathLst>
              <a:path h="4114800" w="4214413">
                <a:moveTo>
                  <a:pt x="0" y="0"/>
                </a:moveTo>
                <a:lnTo>
                  <a:pt x="4214414" y="0"/>
                </a:lnTo>
                <a:lnTo>
                  <a:pt x="421441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666043" y="1009650"/>
            <a:ext cx="10456493" cy="20713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ea typeface="Arcade Gamer"/>
                <a:cs typeface="Arcade Gamer"/>
                <a:sym typeface="Arcade Gamer"/>
              </a:rPr>
              <a:t>SOLUTION</a:t>
            </a:r>
          </a:p>
          <a:p>
            <a:pPr algn="ctr">
              <a:lnSpc>
                <a:spcPts val="7839"/>
              </a:lnSpc>
            </a:pPr>
            <a:r>
              <a:rPr lang="en-US" sz="6999">
                <a:solidFill>
                  <a:srgbClr val="FF63D8"/>
                </a:solidFill>
                <a:latin typeface="Arcade Gamer"/>
                <a:ea typeface="Arcade Gamer"/>
                <a:cs typeface="Arcade Gamer"/>
                <a:sym typeface="Arcade Gamer"/>
              </a:rPr>
              <a:t>CATEGORY</a:t>
            </a:r>
          </a:p>
        </p:txBody>
      </p:sp>
      <p:sp>
        <p:nvSpPr>
          <p:cNvPr name="TextBox 6" id="6"/>
          <p:cNvSpPr txBox="true"/>
          <p:nvPr/>
        </p:nvSpPr>
        <p:spPr>
          <a:xfrm rot="0">
            <a:off x="1028700" y="3893233"/>
            <a:ext cx="6767215" cy="401320"/>
          </a:xfrm>
          <a:prstGeom prst="rect">
            <a:avLst/>
          </a:prstGeom>
        </p:spPr>
        <p:txBody>
          <a:bodyPr anchor="t" rtlCol="false" tIns="0" lIns="0" bIns="0" rIns="0">
            <a:spAutoFit/>
          </a:bodyPr>
          <a:lstStyle/>
          <a:p>
            <a:pPr algn="ctr">
              <a:lnSpc>
                <a:spcPts val="3080"/>
              </a:lnSpc>
              <a:spcBef>
                <a:spcPct val="0"/>
              </a:spcBef>
            </a:pPr>
            <a:r>
              <a:rPr lang="en-US" sz="2200">
                <a:solidFill>
                  <a:srgbClr val="21EF80"/>
                </a:solidFill>
                <a:latin typeface="Arcade Gamer"/>
                <a:ea typeface="Arcade Gamer"/>
                <a:cs typeface="Arcade Gamer"/>
                <a:sym typeface="Arcade Gamer"/>
              </a:rPr>
              <a:t>OUR PROGRAM IS DESIGNED TO BE AN </a:t>
            </a:r>
          </a:p>
        </p:txBody>
      </p:sp>
      <p:sp>
        <p:nvSpPr>
          <p:cNvPr name="TextBox 7" id="7"/>
          <p:cNvSpPr txBox="true"/>
          <p:nvPr/>
        </p:nvSpPr>
        <p:spPr>
          <a:xfrm rot="0">
            <a:off x="7395943" y="3765597"/>
            <a:ext cx="8115300" cy="618490"/>
          </a:xfrm>
          <a:prstGeom prst="rect">
            <a:avLst/>
          </a:prstGeom>
        </p:spPr>
        <p:txBody>
          <a:bodyPr anchor="t" rtlCol="false" tIns="0" lIns="0" bIns="0" rIns="0">
            <a:spAutoFit/>
          </a:bodyPr>
          <a:lstStyle/>
          <a:p>
            <a:pPr algn="ctr">
              <a:lnSpc>
                <a:spcPts val="4759"/>
              </a:lnSpc>
              <a:spcBef>
                <a:spcPct val="0"/>
              </a:spcBef>
            </a:pPr>
            <a:r>
              <a:rPr lang="en-US" sz="3399">
                <a:solidFill>
                  <a:srgbClr val="F43FC1"/>
                </a:solidFill>
                <a:latin typeface="Arcade Gamer"/>
                <a:ea typeface="Arcade Gamer"/>
                <a:cs typeface="Arcade Gamer"/>
                <a:sym typeface="Arcade Gamer"/>
              </a:rPr>
              <a:t>EDUCATIONAL RESOURCE</a:t>
            </a:r>
          </a:p>
        </p:txBody>
      </p:sp>
      <p:sp>
        <p:nvSpPr>
          <p:cNvPr name="TextBox 8" id="8"/>
          <p:cNvSpPr txBox="true"/>
          <p:nvPr/>
        </p:nvSpPr>
        <p:spPr>
          <a:xfrm rot="0">
            <a:off x="1028700" y="5416135"/>
            <a:ext cx="8362057" cy="2869700"/>
          </a:xfrm>
          <a:prstGeom prst="rect">
            <a:avLst/>
          </a:prstGeom>
        </p:spPr>
        <p:txBody>
          <a:bodyPr anchor="t" rtlCol="false" tIns="0" lIns="0" bIns="0" rIns="0">
            <a:spAutoFit/>
          </a:bodyPr>
          <a:lstStyle/>
          <a:p>
            <a:pPr algn="l">
              <a:lnSpc>
                <a:spcPts val="5627"/>
              </a:lnSpc>
            </a:pPr>
            <a:r>
              <a:rPr lang="en-US" sz="4019">
                <a:solidFill>
                  <a:srgbClr val="FFFFFF"/>
                </a:solidFill>
                <a:latin typeface="Arcade Gamer"/>
                <a:ea typeface="Arcade Gamer"/>
                <a:cs typeface="Arcade Gamer"/>
                <a:sym typeface="Arcade Gamer"/>
              </a:rPr>
              <a:t>THE GOAL IS TO:</a:t>
            </a:r>
          </a:p>
          <a:p>
            <a:pPr algn="l" marL="867852" indent="-433926" lvl="1">
              <a:lnSpc>
                <a:spcPts val="5627"/>
              </a:lnSpc>
              <a:buFont typeface="Arial"/>
              <a:buChar char="•"/>
            </a:pPr>
            <a:r>
              <a:rPr lang="en-US" sz="4019">
                <a:solidFill>
                  <a:srgbClr val="FFFFFF"/>
                </a:solidFill>
                <a:latin typeface="Arcade Gamer"/>
                <a:ea typeface="Arcade Gamer"/>
                <a:cs typeface="Arcade Gamer"/>
                <a:sym typeface="Arcade Gamer"/>
              </a:rPr>
              <a:t>LEARN</a:t>
            </a:r>
          </a:p>
          <a:p>
            <a:pPr algn="l" marL="867852" indent="-433926" lvl="1">
              <a:lnSpc>
                <a:spcPts val="5627"/>
              </a:lnSpc>
              <a:buFont typeface="Arial"/>
              <a:buChar char="•"/>
            </a:pPr>
            <a:r>
              <a:rPr lang="en-US" sz="4019">
                <a:solidFill>
                  <a:srgbClr val="FFFFFF"/>
                </a:solidFill>
                <a:latin typeface="Arcade Gamer"/>
                <a:ea typeface="Arcade Gamer"/>
                <a:cs typeface="Arcade Gamer"/>
                <a:sym typeface="Arcade Gamer"/>
              </a:rPr>
              <a:t>REVISE</a:t>
            </a:r>
          </a:p>
          <a:p>
            <a:pPr algn="l" marL="867852" indent="-433926" lvl="1">
              <a:lnSpc>
                <a:spcPts val="5627"/>
              </a:lnSpc>
              <a:spcBef>
                <a:spcPct val="0"/>
              </a:spcBef>
              <a:buFont typeface="Arial"/>
              <a:buChar char="•"/>
            </a:pPr>
            <a:r>
              <a:rPr lang="en-US" sz="4019">
                <a:solidFill>
                  <a:srgbClr val="FFFFFF"/>
                </a:solidFill>
                <a:latin typeface="Arcade Gamer"/>
                <a:ea typeface="Arcade Gamer"/>
                <a:cs typeface="Arcade Gamer"/>
                <a:sym typeface="Arcade Gamer"/>
              </a:rPr>
              <a:t>OUTLINE WEAKNESSES</a:t>
            </a:r>
          </a:p>
        </p:txBody>
      </p:sp>
      <p:sp>
        <p:nvSpPr>
          <p:cNvPr name="TextBox 9" id="9"/>
          <p:cNvSpPr txBox="true"/>
          <p:nvPr/>
        </p:nvSpPr>
        <p:spPr>
          <a:xfrm rot="0">
            <a:off x="1028700" y="4568883"/>
            <a:ext cx="9855352" cy="401320"/>
          </a:xfrm>
          <a:prstGeom prst="rect">
            <a:avLst/>
          </a:prstGeom>
        </p:spPr>
        <p:txBody>
          <a:bodyPr anchor="t" rtlCol="false" tIns="0" lIns="0" bIns="0" rIns="0">
            <a:spAutoFit/>
          </a:bodyPr>
          <a:lstStyle/>
          <a:p>
            <a:pPr algn="ctr">
              <a:lnSpc>
                <a:spcPts val="3080"/>
              </a:lnSpc>
              <a:spcBef>
                <a:spcPct val="0"/>
              </a:spcBef>
            </a:pPr>
            <a:r>
              <a:rPr lang="en-US" sz="2200">
                <a:solidFill>
                  <a:srgbClr val="FC954F"/>
                </a:solidFill>
                <a:latin typeface="Arcade Gamer"/>
                <a:ea typeface="Arcade Gamer"/>
                <a:cs typeface="Arcade Gamer"/>
                <a:sym typeface="Arcade Gamer"/>
              </a:rPr>
              <a:t>DIFFERENT THAN THE STANDARD METHODS TO LEARN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160179" y="1000571"/>
            <a:ext cx="9099121" cy="8257729"/>
            <a:chOff x="0" y="0"/>
            <a:chExt cx="2396476" cy="2174875"/>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2396476" cy="2174875"/>
            </a:xfrm>
            <a:custGeom>
              <a:avLst/>
              <a:gdLst/>
              <a:ahLst/>
              <a:cxnLst/>
              <a:rect r="r" b="b" t="t" l="l"/>
              <a:pathLst>
                <a:path h="2174875" w="2396476">
                  <a:moveTo>
                    <a:pt x="41691" y="0"/>
                  </a:moveTo>
                  <a:lnTo>
                    <a:pt x="2354785" y="0"/>
                  </a:lnTo>
                  <a:cubicBezTo>
                    <a:pt x="2377810" y="0"/>
                    <a:pt x="2396476" y="18666"/>
                    <a:pt x="2396476" y="41691"/>
                  </a:cubicBezTo>
                  <a:lnTo>
                    <a:pt x="2396476" y="2133184"/>
                  </a:lnTo>
                  <a:cubicBezTo>
                    <a:pt x="2396476" y="2156209"/>
                    <a:pt x="2377810" y="2174875"/>
                    <a:pt x="2354785" y="2174875"/>
                  </a:cubicBezTo>
                  <a:lnTo>
                    <a:pt x="41691" y="2174875"/>
                  </a:lnTo>
                  <a:cubicBezTo>
                    <a:pt x="18666" y="2174875"/>
                    <a:pt x="0" y="2156209"/>
                    <a:pt x="0" y="2133184"/>
                  </a:cubicBezTo>
                  <a:lnTo>
                    <a:pt x="0" y="41691"/>
                  </a:lnTo>
                  <a:cubicBezTo>
                    <a:pt x="0" y="18666"/>
                    <a:pt x="18666" y="0"/>
                    <a:pt x="41691"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2396476" cy="2203450"/>
            </a:xfrm>
            <a:prstGeom prst="rect">
              <a:avLst/>
            </a:prstGeom>
          </p:spPr>
          <p:txBody>
            <a:bodyPr anchor="ctr" rtlCol="false" tIns="254000" lIns="254000" bIns="254000" rIns="254000"/>
            <a:lstStyle/>
            <a:p>
              <a:pPr algn="ctr">
                <a:lnSpc>
                  <a:spcPts val="2100"/>
                </a:lnSpc>
              </a:pPr>
            </a:p>
          </p:txBody>
        </p:sp>
      </p:grpSp>
      <p:sp>
        <p:nvSpPr>
          <p:cNvPr name="Freeform 5" id="5" descr="pixelated low health bar "/>
          <p:cNvSpPr/>
          <p:nvPr/>
        </p:nvSpPr>
        <p:spPr>
          <a:xfrm flipH="false" flipV="false" rot="0">
            <a:off x="11378618" y="1580587"/>
            <a:ext cx="2377744" cy="432317"/>
          </a:xfrm>
          <a:custGeom>
            <a:avLst/>
            <a:gdLst/>
            <a:ahLst/>
            <a:cxnLst/>
            <a:rect r="r" b="b" t="t" l="l"/>
            <a:pathLst>
              <a:path h="432317" w="2377744">
                <a:moveTo>
                  <a:pt x="0" y="0"/>
                </a:moveTo>
                <a:lnTo>
                  <a:pt x="2377744" y="0"/>
                </a:lnTo>
                <a:lnTo>
                  <a:pt x="2377744" y="432317"/>
                </a:lnTo>
                <a:lnTo>
                  <a:pt x="0" y="432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pixelated high health bar"/>
          <p:cNvSpPr/>
          <p:nvPr/>
        </p:nvSpPr>
        <p:spPr>
          <a:xfrm flipH="false" flipV="false" rot="0">
            <a:off x="8897091" y="1580587"/>
            <a:ext cx="2087036" cy="379461"/>
          </a:xfrm>
          <a:custGeom>
            <a:avLst/>
            <a:gdLst/>
            <a:ahLst/>
            <a:cxnLst/>
            <a:rect r="r" b="b" t="t" l="l"/>
            <a:pathLst>
              <a:path h="379461" w="2087036">
                <a:moveTo>
                  <a:pt x="0" y="0"/>
                </a:moveTo>
                <a:lnTo>
                  <a:pt x="2087037" y="0"/>
                </a:lnTo>
                <a:lnTo>
                  <a:pt x="2087037" y="379461"/>
                </a:lnTo>
                <a:lnTo>
                  <a:pt x="0" y="379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pixelated car"/>
          <p:cNvSpPr/>
          <p:nvPr/>
        </p:nvSpPr>
        <p:spPr>
          <a:xfrm flipH="false" flipV="false" rot="0">
            <a:off x="8895348" y="2540065"/>
            <a:ext cx="4044919" cy="1456171"/>
          </a:xfrm>
          <a:custGeom>
            <a:avLst/>
            <a:gdLst/>
            <a:ahLst/>
            <a:cxnLst/>
            <a:rect r="r" b="b" t="t" l="l"/>
            <a:pathLst>
              <a:path h="1456171" w="4044919">
                <a:moveTo>
                  <a:pt x="0" y="0"/>
                </a:moveTo>
                <a:lnTo>
                  <a:pt x="4044919" y="0"/>
                </a:lnTo>
                <a:lnTo>
                  <a:pt x="4044919" y="1456171"/>
                </a:lnTo>
                <a:lnTo>
                  <a:pt x="0" y="145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pixelated pastel cloud"/>
          <p:cNvSpPr/>
          <p:nvPr/>
        </p:nvSpPr>
        <p:spPr>
          <a:xfrm flipH="false" flipV="false" rot="0">
            <a:off x="14182320" y="1580587"/>
            <a:ext cx="2285479" cy="797840"/>
          </a:xfrm>
          <a:custGeom>
            <a:avLst/>
            <a:gdLst/>
            <a:ahLst/>
            <a:cxnLst/>
            <a:rect r="r" b="b" t="t" l="l"/>
            <a:pathLst>
              <a:path h="797840" w="2285479">
                <a:moveTo>
                  <a:pt x="0" y="0"/>
                </a:moveTo>
                <a:lnTo>
                  <a:pt x="2285479" y="0"/>
                </a:lnTo>
                <a:lnTo>
                  <a:pt x="2285479" y="797840"/>
                </a:lnTo>
                <a:lnTo>
                  <a:pt x="0" y="7978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pixelated cable tower"/>
          <p:cNvSpPr/>
          <p:nvPr/>
        </p:nvSpPr>
        <p:spPr>
          <a:xfrm flipH="false" flipV="false" rot="0">
            <a:off x="15325060" y="6301004"/>
            <a:ext cx="1176101" cy="2285709"/>
          </a:xfrm>
          <a:custGeom>
            <a:avLst/>
            <a:gdLst/>
            <a:ahLst/>
            <a:cxnLst/>
            <a:rect r="r" b="b" t="t" l="l"/>
            <a:pathLst>
              <a:path h="2285709" w="1176101">
                <a:moveTo>
                  <a:pt x="0" y="0"/>
                </a:moveTo>
                <a:lnTo>
                  <a:pt x="1176101" y="0"/>
                </a:lnTo>
                <a:lnTo>
                  <a:pt x="1176101" y="2285710"/>
                </a:lnTo>
                <a:lnTo>
                  <a:pt x="0" y="22857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0" id="10"/>
          <p:cNvPicPr>
            <a:picLocks noChangeAspect="true"/>
          </p:cNvPicPr>
          <p:nvPr/>
        </p:nvPicPr>
        <p:blipFill>
          <a:blip r:embed="rId12"/>
          <a:srcRect l="0" t="0" r="0" b="0"/>
          <a:stretch>
            <a:fillRect/>
          </a:stretch>
        </p:blipFill>
        <p:spPr>
          <a:xfrm flipH="false" flipV="false" rot="0">
            <a:off x="14831208" y="2258082"/>
            <a:ext cx="2428092" cy="3259184"/>
          </a:xfrm>
          <a:prstGeom prst="rect">
            <a:avLst/>
          </a:prstGeom>
        </p:spPr>
      </p:pic>
      <p:pic>
        <p:nvPicPr>
          <p:cNvPr name="Picture 11" id="11"/>
          <p:cNvPicPr>
            <a:picLocks noChangeAspect="true"/>
          </p:cNvPicPr>
          <p:nvPr/>
        </p:nvPicPr>
        <p:blipFill>
          <a:blip r:embed="rId13"/>
          <a:srcRect l="0" t="0" r="0" b="0"/>
          <a:stretch>
            <a:fillRect/>
          </a:stretch>
        </p:blipFill>
        <p:spPr>
          <a:xfrm flipH="false" flipV="false" rot="0">
            <a:off x="8210094" y="4990079"/>
            <a:ext cx="1881138" cy="2239450"/>
          </a:xfrm>
          <a:prstGeom prst="rect">
            <a:avLst/>
          </a:prstGeom>
        </p:spPr>
      </p:pic>
      <p:pic>
        <p:nvPicPr>
          <p:cNvPr name="Picture 12" id="12"/>
          <p:cNvPicPr>
            <a:picLocks noChangeAspect="true"/>
          </p:cNvPicPr>
          <p:nvPr/>
        </p:nvPicPr>
        <p:blipFill>
          <a:blip r:embed="rId14"/>
          <a:srcRect l="0" t="0" r="0" b="0"/>
          <a:stretch>
            <a:fillRect/>
          </a:stretch>
        </p:blipFill>
        <p:spPr>
          <a:xfrm flipH="false" flipV="false" rot="0">
            <a:off x="13470220" y="5920802"/>
            <a:ext cx="712100" cy="760404"/>
          </a:xfrm>
          <a:prstGeom prst="rect">
            <a:avLst/>
          </a:prstGeom>
        </p:spPr>
      </p:pic>
      <p:sp>
        <p:nvSpPr>
          <p:cNvPr name="TextBox 13" id="13"/>
          <p:cNvSpPr txBox="true"/>
          <p:nvPr/>
        </p:nvSpPr>
        <p:spPr>
          <a:xfrm rot="0">
            <a:off x="327014" y="1029146"/>
            <a:ext cx="7395084" cy="1510919"/>
          </a:xfrm>
          <a:prstGeom prst="rect">
            <a:avLst/>
          </a:prstGeom>
        </p:spPr>
        <p:txBody>
          <a:bodyPr anchor="t" rtlCol="false" tIns="0" lIns="0" bIns="0" rIns="0">
            <a:spAutoFit/>
          </a:bodyPr>
          <a:lstStyle/>
          <a:p>
            <a:pPr algn="l">
              <a:lnSpc>
                <a:spcPts val="5907"/>
              </a:lnSpc>
            </a:pPr>
            <a:r>
              <a:rPr lang="en-US" sz="5274">
                <a:solidFill>
                  <a:srgbClr val="51B59F"/>
                </a:solidFill>
                <a:latin typeface="Game Station Condensed"/>
                <a:ea typeface="Game Station Condensed"/>
                <a:cs typeface="Game Station Condensed"/>
                <a:sym typeface="Game Station Condensed"/>
              </a:rPr>
              <a:t>VARIABLE PARAMETERS CONTROLLING USER INTERFACE</a:t>
            </a:r>
          </a:p>
        </p:txBody>
      </p:sp>
      <p:sp>
        <p:nvSpPr>
          <p:cNvPr name="TextBox 14" id="14"/>
          <p:cNvSpPr txBox="true"/>
          <p:nvPr/>
        </p:nvSpPr>
        <p:spPr>
          <a:xfrm rot="0">
            <a:off x="327014" y="3472971"/>
            <a:ext cx="7252140" cy="6016626"/>
          </a:xfrm>
          <a:prstGeom prst="rect">
            <a:avLst/>
          </a:prstGeom>
        </p:spPr>
        <p:txBody>
          <a:bodyPr anchor="t" rtlCol="false" tIns="0" lIns="0" bIns="0" rIns="0">
            <a:spAutoFit/>
          </a:bodyPr>
          <a:lstStyle/>
          <a:p>
            <a:pPr algn="l">
              <a:lnSpc>
                <a:spcPts val="2800"/>
              </a:lnSpc>
            </a:pPr>
            <a:r>
              <a:rPr lang="en-US" sz="2500">
                <a:solidFill>
                  <a:srgbClr val="FF63D8"/>
                </a:solidFill>
                <a:latin typeface="Arcade Gamer"/>
                <a:ea typeface="Arcade Gamer"/>
                <a:cs typeface="Arcade Gamer"/>
                <a:sym typeface="Arcade Gamer"/>
              </a:rPr>
              <a:t>-ANIMATION DURING REACTIONS</a:t>
            </a:r>
          </a:p>
          <a:p>
            <a:pPr algn="l">
              <a:lnSpc>
                <a:spcPts val="2800"/>
              </a:lnSpc>
            </a:pPr>
          </a:p>
          <a:p>
            <a:pPr algn="l">
              <a:lnSpc>
                <a:spcPts val="2800"/>
              </a:lnSpc>
            </a:pPr>
          </a:p>
          <a:p>
            <a:pPr algn="l">
              <a:lnSpc>
                <a:spcPts val="2800"/>
              </a:lnSpc>
            </a:pPr>
            <a:r>
              <a:rPr lang="en-US" sz="2500">
                <a:solidFill>
                  <a:srgbClr val="FF63D8"/>
                </a:solidFill>
                <a:latin typeface="Arcade Gamer"/>
                <a:ea typeface="Arcade Gamer"/>
                <a:cs typeface="Arcade Gamer"/>
                <a:sym typeface="Arcade Gamer"/>
              </a:rPr>
              <a:t>-POWER UPS (SPEED, X-RAY)</a:t>
            </a:r>
          </a:p>
          <a:p>
            <a:pPr algn="l">
              <a:lnSpc>
                <a:spcPts val="2800"/>
              </a:lnSpc>
            </a:pPr>
          </a:p>
          <a:p>
            <a:pPr algn="l">
              <a:lnSpc>
                <a:spcPts val="2800"/>
              </a:lnSpc>
            </a:pPr>
          </a:p>
          <a:p>
            <a:pPr algn="l">
              <a:lnSpc>
                <a:spcPts val="2800"/>
              </a:lnSpc>
            </a:pPr>
            <a:r>
              <a:rPr lang="en-US" sz="2500">
                <a:solidFill>
                  <a:srgbClr val="FF63D8"/>
                </a:solidFill>
                <a:latin typeface="Arcade Gamer"/>
                <a:ea typeface="Arcade Gamer"/>
                <a:cs typeface="Arcade Gamer"/>
                <a:sym typeface="Arcade Gamer"/>
              </a:rPr>
              <a:t>-USER MOVING/INTERACTIONS</a:t>
            </a:r>
          </a:p>
          <a:p>
            <a:pPr algn="l">
              <a:lnSpc>
                <a:spcPts val="2800"/>
              </a:lnSpc>
            </a:pPr>
          </a:p>
          <a:p>
            <a:pPr algn="l">
              <a:lnSpc>
                <a:spcPts val="2800"/>
              </a:lnSpc>
            </a:pPr>
          </a:p>
          <a:p>
            <a:pPr algn="l">
              <a:lnSpc>
                <a:spcPts val="2800"/>
              </a:lnSpc>
            </a:pPr>
            <a:r>
              <a:rPr lang="en-US" sz="2500">
                <a:solidFill>
                  <a:srgbClr val="FF63D8"/>
                </a:solidFill>
                <a:latin typeface="Arcade Gamer"/>
                <a:ea typeface="Arcade Gamer"/>
                <a:cs typeface="Arcade Gamer"/>
                <a:sym typeface="Arcade Gamer"/>
              </a:rPr>
              <a:t>-VOLUME/PAUSE/RESET</a:t>
            </a:r>
          </a:p>
          <a:p>
            <a:pPr algn="l">
              <a:lnSpc>
                <a:spcPts val="2800"/>
              </a:lnSpc>
            </a:pPr>
          </a:p>
          <a:p>
            <a:pPr algn="l">
              <a:lnSpc>
                <a:spcPts val="2800"/>
              </a:lnSpc>
            </a:pPr>
          </a:p>
          <a:p>
            <a:pPr algn="l">
              <a:lnSpc>
                <a:spcPts val="2800"/>
              </a:lnSpc>
            </a:pPr>
            <a:r>
              <a:rPr lang="en-US" sz="2500">
                <a:solidFill>
                  <a:srgbClr val="FF63D8"/>
                </a:solidFill>
                <a:latin typeface="Arcade Gamer"/>
                <a:ea typeface="Arcade Gamer"/>
                <a:cs typeface="Arcade Gamer"/>
                <a:sym typeface="Arcade Gamer"/>
              </a:rPr>
              <a:t>-RELEVANT SFX</a:t>
            </a:r>
          </a:p>
          <a:p>
            <a:pPr algn="l">
              <a:lnSpc>
                <a:spcPts val="2800"/>
              </a:lnSpc>
            </a:pPr>
          </a:p>
          <a:p>
            <a:pPr algn="l">
              <a:lnSpc>
                <a:spcPts val="2800"/>
              </a:lnSpc>
            </a:pPr>
          </a:p>
          <a:p>
            <a:pPr algn="l">
              <a:lnSpc>
                <a:spcPts val="2800"/>
              </a:lnSpc>
            </a:pPr>
            <a:r>
              <a:rPr lang="en-US" sz="2500">
                <a:solidFill>
                  <a:srgbClr val="FF63D8"/>
                </a:solidFill>
                <a:latin typeface="Arcade Gamer"/>
                <a:ea typeface="Arcade Gamer"/>
                <a:cs typeface="Arcade Gamer"/>
                <a:sym typeface="Arcade Gamer"/>
              </a:rPr>
              <a:t>-HUD</a:t>
            </a:r>
          </a:p>
          <a:p>
            <a:pPr algn="l">
              <a:lnSpc>
                <a:spcPts val="2800"/>
              </a:lnSpc>
            </a:pPr>
          </a:p>
        </p:txBody>
      </p:sp>
      <p:pic>
        <p:nvPicPr>
          <p:cNvPr name="Picture 15" id="15"/>
          <p:cNvPicPr>
            <a:picLocks noChangeAspect="true"/>
          </p:cNvPicPr>
          <p:nvPr/>
        </p:nvPicPr>
        <p:blipFill>
          <a:blip r:embed="rId14"/>
          <a:srcRect l="0" t="0" r="0" b="0"/>
          <a:stretch>
            <a:fillRect/>
          </a:stretch>
        </p:blipFill>
        <p:spPr>
          <a:xfrm flipH="false" flipV="false" rot="0">
            <a:off x="10917807" y="5920802"/>
            <a:ext cx="712100" cy="760404"/>
          </a:xfrm>
          <a:prstGeom prst="rect">
            <a:avLst/>
          </a:prstGeom>
        </p:spPr>
      </p:pic>
      <p:pic>
        <p:nvPicPr>
          <p:cNvPr name="Picture 16" id="16"/>
          <p:cNvPicPr>
            <a:picLocks noChangeAspect="true"/>
          </p:cNvPicPr>
          <p:nvPr/>
        </p:nvPicPr>
        <p:blipFill>
          <a:blip r:embed="rId14"/>
          <a:srcRect l="0" t="0" r="0" b="0"/>
          <a:stretch>
            <a:fillRect/>
          </a:stretch>
        </p:blipFill>
        <p:spPr>
          <a:xfrm flipH="false" flipV="false" rot="0">
            <a:off x="12353690" y="5920802"/>
            <a:ext cx="712100" cy="760404"/>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687991" y="-152862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3605" y="1661817"/>
            <a:ext cx="16230600" cy="7096563"/>
            <a:chOff x="0" y="0"/>
            <a:chExt cx="4274726" cy="1869054"/>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1869054"/>
            </a:xfrm>
            <a:custGeom>
              <a:avLst/>
              <a:gdLst/>
              <a:ahLst/>
              <a:cxnLst/>
              <a:rect r="r" b="b" t="t" l="l"/>
              <a:pathLst>
                <a:path h="1869054" w="4274726">
                  <a:moveTo>
                    <a:pt x="23373" y="0"/>
                  </a:moveTo>
                  <a:lnTo>
                    <a:pt x="4251353" y="0"/>
                  </a:lnTo>
                  <a:cubicBezTo>
                    <a:pt x="4264261" y="0"/>
                    <a:pt x="4274726" y="10464"/>
                    <a:pt x="4274726" y="23373"/>
                  </a:cubicBezTo>
                  <a:lnTo>
                    <a:pt x="4274726" y="1845681"/>
                  </a:lnTo>
                  <a:cubicBezTo>
                    <a:pt x="4274726" y="1858589"/>
                    <a:pt x="4264261" y="1869054"/>
                    <a:pt x="4251353" y="1869054"/>
                  </a:cubicBezTo>
                  <a:lnTo>
                    <a:pt x="23373" y="1869054"/>
                  </a:lnTo>
                  <a:cubicBezTo>
                    <a:pt x="10464" y="1869054"/>
                    <a:pt x="0" y="1858589"/>
                    <a:pt x="0" y="1845681"/>
                  </a:cubicBezTo>
                  <a:lnTo>
                    <a:pt x="0" y="23373"/>
                  </a:lnTo>
                  <a:cubicBezTo>
                    <a:pt x="0" y="10464"/>
                    <a:pt x="10464" y="0"/>
                    <a:pt x="23373" y="0"/>
                  </a:cubicBezTo>
                  <a:close/>
                </a:path>
              </a:pathLst>
            </a:custGeom>
            <a:solidFill>
              <a:srgbClr val="000000"/>
            </a:solidFill>
            <a:ln w="47625" cap="rnd">
              <a:solidFill>
                <a:srgbClr val="8488F4"/>
              </a:solidFill>
              <a:prstDash val="solid"/>
              <a:round/>
            </a:ln>
          </p:spPr>
        </p:sp>
        <p:sp>
          <p:nvSpPr>
            <p:cNvPr name="TextBox 5" id="5"/>
            <p:cNvSpPr txBox="true"/>
            <p:nvPr/>
          </p:nvSpPr>
          <p:spPr>
            <a:xfrm>
              <a:off x="0" y="-57150"/>
              <a:ext cx="4274726" cy="1926204"/>
            </a:xfrm>
            <a:prstGeom prst="rect">
              <a:avLst/>
            </a:prstGeom>
          </p:spPr>
          <p:txBody>
            <a:bodyPr anchor="ctr" rtlCol="false" tIns="254000" lIns="254000" bIns="254000" rIns="254000"/>
            <a:lstStyle/>
            <a:p>
              <a:pPr algn="l">
                <a:lnSpc>
                  <a:spcPts val="3359"/>
                </a:lnSpc>
              </a:pPr>
              <a:r>
                <a:rPr lang="en-US" sz="2399">
                  <a:solidFill>
                    <a:srgbClr val="FFFFFF"/>
                  </a:solidFill>
                  <a:latin typeface="Disket Mono"/>
                  <a:ea typeface="Disket Mono"/>
                  <a:cs typeface="Disket Mono"/>
                  <a:sym typeface="Disket Mono"/>
                </a:rPr>
                <a:t>   </a:t>
              </a:r>
            </a:p>
            <a:p>
              <a:pPr algn="l">
                <a:lnSpc>
                  <a:spcPts val="3359"/>
                </a:lnSpc>
              </a:pPr>
            </a:p>
          </p:txBody>
        </p:sp>
      </p:grpSp>
      <p:graphicFrame>
        <p:nvGraphicFramePr>
          <p:cNvPr name="Table 6" id="6"/>
          <p:cNvGraphicFramePr>
            <a:graphicFrameLocks noGrp="true"/>
          </p:cNvGraphicFramePr>
          <p:nvPr/>
        </p:nvGraphicFramePr>
        <p:xfrm>
          <a:off x="1178791" y="1924347"/>
          <a:ext cx="15780230" cy="6571505"/>
        </p:xfrm>
        <a:graphic>
          <a:graphicData uri="http://schemas.openxmlformats.org/drawingml/2006/table">
            <a:tbl>
              <a:tblPr/>
              <a:tblGrid>
                <a:gridCol w="1965183"/>
                <a:gridCol w="1965183"/>
                <a:gridCol w="1965183"/>
                <a:gridCol w="1965183"/>
                <a:gridCol w="1965183"/>
                <a:gridCol w="1965183"/>
                <a:gridCol w="1965183"/>
                <a:gridCol w="2023947"/>
              </a:tblGrid>
              <a:tr h="916311">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Component</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Use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Component</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Use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Component</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use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component</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Use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r>
              <a:tr h="1480667">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Canvas</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Draw game objects/</a:t>
                      </a:r>
                      <a:endParaRPr lang="en-US" sz="1100"/>
                    </a:p>
                    <a:p>
                      <a:pPr algn="ctr">
                        <a:lnSpc>
                          <a:spcPts val="2100"/>
                        </a:lnSpc>
                      </a:pPr>
                      <a:r>
                        <a:rPr lang="en-US" sz="1500">
                          <a:solidFill>
                            <a:srgbClr val="FFFFFF"/>
                          </a:solidFill>
                          <a:latin typeface="Garet"/>
                          <a:ea typeface="Garet"/>
                          <a:cs typeface="Garet"/>
                          <a:sym typeface="Garet"/>
                        </a:rPr>
                        <a:t>background/</a:t>
                      </a:r>
                    </a:p>
                    <a:p>
                      <a:pPr algn="ctr">
                        <a:lnSpc>
                          <a:spcPts val="2100"/>
                        </a:lnSpc>
                      </a:pPr>
                      <a:r>
                        <a:rPr lang="en-US" sz="1500">
                          <a:solidFill>
                            <a:srgbClr val="FFFFFF"/>
                          </a:solidFill>
                          <a:latin typeface="Garet"/>
                          <a:ea typeface="Garet"/>
                          <a:cs typeface="Garet"/>
                          <a:sym typeface="Garet"/>
                        </a:rPr>
                        <a:t>animations</a:t>
                      </a:r>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ScrollPane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View detailed theory information</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Button</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Menu interactions and in-game actions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ProgressBar</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Show energy levels, reaction progress, or player health</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1480667">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Pane (AnchorPane, BoarderPane, GridPane etc)</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Organize UI components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ComboBox</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Drop-down Menu</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Label</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Display scores, instructions etc</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TextField</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User input </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1480667">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HBox/Vbox</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Structure menus, chemistry facts, and inventories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HyperLink</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Ressources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CheckBox</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Choose different settings </a:t>
                      </a:r>
                      <a:endParaRPr lang="en-US" sz="1100"/>
                    </a:p>
                    <a:p>
                      <a:pPr algn="ctr">
                        <a:lnSpc>
                          <a:spcPts val="2100"/>
                        </a:lnSpc>
                      </a:pPr>
                      <a:r>
                        <a:rPr lang="en-US" sz="1500">
                          <a:solidFill>
                            <a:srgbClr val="FFFFFF"/>
                          </a:solidFill>
                          <a:latin typeface="Garet"/>
                          <a:ea typeface="Garet"/>
                          <a:cs typeface="Garet"/>
                          <a:sym typeface="Garet"/>
                        </a:rPr>
                        <a:t>(eg Dark Mode)</a:t>
                      </a:r>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Shapes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For simple visual components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1213192">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Scene/Stage</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Manage different screens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Timeline/ Transition</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Animation</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ImageView/ AudioClip</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Render sprites, backgrounds, sound effects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Slider</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Adjust volume, or other settings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r>
            </a:tbl>
          </a:graphicData>
        </a:graphic>
      </p:graphicFrame>
      <p:sp>
        <p:nvSpPr>
          <p:cNvPr name="Freeform 7" id="7" descr="pixelated flower bush"/>
          <p:cNvSpPr/>
          <p:nvPr/>
        </p:nvSpPr>
        <p:spPr>
          <a:xfrm flipH="false" flipV="false" rot="0">
            <a:off x="6611830" y="9429750"/>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descr="pixelated flower bush"/>
          <p:cNvSpPr/>
          <p:nvPr/>
        </p:nvSpPr>
        <p:spPr>
          <a:xfrm flipH="false" flipV="false" rot="0">
            <a:off x="9963834" y="9093726"/>
            <a:ext cx="4914150" cy="1429571"/>
          </a:xfrm>
          <a:custGeom>
            <a:avLst/>
            <a:gdLst/>
            <a:ahLst/>
            <a:cxnLst/>
            <a:rect r="r" b="b" t="t" l="l"/>
            <a:pathLst>
              <a:path h="1429571" w="4914150">
                <a:moveTo>
                  <a:pt x="0" y="0"/>
                </a:moveTo>
                <a:lnTo>
                  <a:pt x="4914150" y="0"/>
                </a:lnTo>
                <a:lnTo>
                  <a:pt x="4914150" y="1429570"/>
                </a:lnTo>
                <a:lnTo>
                  <a:pt x="0" y="14295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descr="pixelated flower bush"/>
          <p:cNvSpPr/>
          <p:nvPr/>
        </p:nvSpPr>
        <p:spPr>
          <a:xfrm flipH="false" flipV="false" rot="0">
            <a:off x="13942593" y="8915902"/>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descr="pixelated flower bush"/>
          <p:cNvSpPr/>
          <p:nvPr/>
        </p:nvSpPr>
        <p:spPr>
          <a:xfrm flipH="false" flipV="false" rot="0">
            <a:off x="2804498" y="9789461"/>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1" id="11" descr="a pixelated treasure chest "/>
          <p:cNvPicPr>
            <a:picLocks noChangeAspect="true"/>
          </p:cNvPicPr>
          <p:nvPr/>
        </p:nvPicPr>
        <p:blipFill>
          <a:blip r:embed="rId6"/>
          <a:srcRect l="0" t="0" r="0" b="0"/>
          <a:stretch>
            <a:fillRect/>
          </a:stretch>
        </p:blipFill>
        <p:spPr>
          <a:xfrm flipH="false" flipV="false" rot="0">
            <a:off x="5261573" y="8758380"/>
            <a:ext cx="2348115" cy="1744615"/>
          </a:xfrm>
          <a:prstGeom prst="rect">
            <a:avLst/>
          </a:prstGeom>
        </p:spPr>
      </p:pic>
      <p:sp>
        <p:nvSpPr>
          <p:cNvPr name="TextBox 12" id="12"/>
          <p:cNvSpPr txBox="true"/>
          <p:nvPr/>
        </p:nvSpPr>
        <p:spPr>
          <a:xfrm rot="0">
            <a:off x="953605" y="-19050"/>
            <a:ext cx="16230600" cy="10807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ea typeface="Arcade Gamer"/>
                <a:cs typeface="Arcade Gamer"/>
                <a:sym typeface="Arcade Gamer"/>
              </a:rPr>
              <a:t>FEASABILITY</a:t>
            </a:r>
          </a:p>
        </p:txBody>
      </p:sp>
      <p:sp>
        <p:nvSpPr>
          <p:cNvPr name="TextBox 13" id="13"/>
          <p:cNvSpPr txBox="true"/>
          <p:nvPr/>
        </p:nvSpPr>
        <p:spPr>
          <a:xfrm rot="0">
            <a:off x="780699" y="797741"/>
            <a:ext cx="7503765" cy="887095"/>
          </a:xfrm>
          <a:prstGeom prst="rect">
            <a:avLst/>
          </a:prstGeom>
        </p:spPr>
        <p:txBody>
          <a:bodyPr anchor="t" rtlCol="false" tIns="0" lIns="0" bIns="0" rIns="0">
            <a:spAutoFit/>
          </a:bodyPr>
          <a:lstStyle/>
          <a:p>
            <a:pPr algn="ctr">
              <a:lnSpc>
                <a:spcPts val="7279"/>
              </a:lnSpc>
            </a:pPr>
            <a:r>
              <a:rPr lang="en-US" sz="5199" b="true">
                <a:solidFill>
                  <a:srgbClr val="FF63D8"/>
                </a:solidFill>
                <a:latin typeface="Canva Sans Bold"/>
                <a:ea typeface="Canva Sans Bold"/>
                <a:cs typeface="Canva Sans Bold"/>
                <a:sym typeface="Canva Sans Bold"/>
              </a:rPr>
              <a:t>JavaFX UI Components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712613" y="-102870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3605" y="2657848"/>
            <a:ext cx="16230600" cy="5435592"/>
            <a:chOff x="0" y="0"/>
            <a:chExt cx="4274726" cy="1431596"/>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1431596"/>
            </a:xfrm>
            <a:custGeom>
              <a:avLst/>
              <a:gdLst/>
              <a:ahLst/>
              <a:cxnLst/>
              <a:rect r="r" b="b" t="t" l="l"/>
              <a:pathLst>
                <a:path h="1431596" w="4274726">
                  <a:moveTo>
                    <a:pt x="23373" y="0"/>
                  </a:moveTo>
                  <a:lnTo>
                    <a:pt x="4251353" y="0"/>
                  </a:lnTo>
                  <a:cubicBezTo>
                    <a:pt x="4264261" y="0"/>
                    <a:pt x="4274726" y="10464"/>
                    <a:pt x="4274726" y="23373"/>
                  </a:cubicBezTo>
                  <a:lnTo>
                    <a:pt x="4274726" y="1408224"/>
                  </a:lnTo>
                  <a:cubicBezTo>
                    <a:pt x="4274726" y="1421132"/>
                    <a:pt x="4264261" y="1431596"/>
                    <a:pt x="4251353" y="1431596"/>
                  </a:cubicBezTo>
                  <a:lnTo>
                    <a:pt x="23373" y="1431596"/>
                  </a:lnTo>
                  <a:cubicBezTo>
                    <a:pt x="10464" y="1431596"/>
                    <a:pt x="0" y="1421132"/>
                    <a:pt x="0" y="1408224"/>
                  </a:cubicBezTo>
                  <a:lnTo>
                    <a:pt x="0" y="23373"/>
                  </a:lnTo>
                  <a:cubicBezTo>
                    <a:pt x="0" y="10464"/>
                    <a:pt x="10464" y="0"/>
                    <a:pt x="23373" y="0"/>
                  </a:cubicBezTo>
                  <a:close/>
                </a:path>
              </a:pathLst>
            </a:custGeom>
            <a:solidFill>
              <a:srgbClr val="000000"/>
            </a:solidFill>
            <a:ln w="47625" cap="rnd">
              <a:solidFill>
                <a:srgbClr val="8488F4"/>
              </a:solidFill>
              <a:prstDash val="solid"/>
              <a:round/>
            </a:ln>
          </p:spPr>
        </p:sp>
        <p:sp>
          <p:nvSpPr>
            <p:cNvPr name="TextBox 5" id="5"/>
            <p:cNvSpPr txBox="true"/>
            <p:nvPr/>
          </p:nvSpPr>
          <p:spPr>
            <a:xfrm>
              <a:off x="0" y="-57150"/>
              <a:ext cx="4274726" cy="1488746"/>
            </a:xfrm>
            <a:prstGeom prst="rect">
              <a:avLst/>
            </a:prstGeom>
          </p:spPr>
          <p:txBody>
            <a:bodyPr anchor="ctr" rtlCol="false" tIns="254000" lIns="254000" bIns="254000" rIns="254000"/>
            <a:lstStyle/>
            <a:p>
              <a:pPr algn="l">
                <a:lnSpc>
                  <a:spcPts val="3359"/>
                </a:lnSpc>
              </a:pPr>
              <a:r>
                <a:rPr lang="en-US" sz="2399">
                  <a:solidFill>
                    <a:srgbClr val="FFFFFF"/>
                  </a:solidFill>
                  <a:latin typeface="Disket Mono"/>
                  <a:ea typeface="Disket Mono"/>
                  <a:cs typeface="Disket Mono"/>
                  <a:sym typeface="Disket Mono"/>
                </a:rPr>
                <a:t>   </a:t>
              </a:r>
            </a:p>
            <a:p>
              <a:pPr algn="l">
                <a:lnSpc>
                  <a:spcPts val="3359"/>
                </a:lnSpc>
              </a:pPr>
            </a:p>
          </p:txBody>
        </p:sp>
      </p:grpSp>
      <p:graphicFrame>
        <p:nvGraphicFramePr>
          <p:cNvPr name="Table 6" id="6"/>
          <p:cNvGraphicFramePr>
            <a:graphicFrameLocks noGrp="true"/>
          </p:cNvGraphicFramePr>
          <p:nvPr/>
        </p:nvGraphicFramePr>
        <p:xfrm>
          <a:off x="1178791" y="2875428"/>
          <a:ext cx="15780230" cy="4438650"/>
        </p:xfrm>
        <a:graphic>
          <a:graphicData uri="http://schemas.openxmlformats.org/drawingml/2006/table">
            <a:tbl>
              <a:tblPr/>
              <a:tblGrid>
                <a:gridCol w="3945057"/>
                <a:gridCol w="3945057"/>
                <a:gridCol w="3945057"/>
                <a:gridCol w="3945057"/>
              </a:tblGrid>
              <a:tr h="650492">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Component</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Use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Component</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Use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r>
              <a:tr h="947040">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Game Loop (Animation Timer)</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Continuously update and render game animations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Particle Effects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Visualize chemical reactions (explosions, energy bursts)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47040">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Input Handling (KeyEvent, MouseEvent)</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Player mouvement and object interaction</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Scene Management</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Switch between menu, levels, game-over screens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47040">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Entity System</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Classes for Player, Enemies, Collectibles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Save/Load System</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Track player progress with File I/O</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47040">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Level System</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Classes for organizing properties of each level/world</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Score (HUD)</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Visualize user’s progress and health</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r>
            </a:tbl>
          </a:graphicData>
        </a:graphic>
      </p:graphicFrame>
      <p:sp>
        <p:nvSpPr>
          <p:cNvPr name="Freeform 7" id="7" descr="pixelated flower bush"/>
          <p:cNvSpPr/>
          <p:nvPr/>
        </p:nvSpPr>
        <p:spPr>
          <a:xfrm flipH="false" flipV="false" rot="0">
            <a:off x="6611830" y="9429750"/>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descr="pixelated flower bush"/>
          <p:cNvSpPr/>
          <p:nvPr/>
        </p:nvSpPr>
        <p:spPr>
          <a:xfrm flipH="false" flipV="false" rot="0">
            <a:off x="9963834" y="9093726"/>
            <a:ext cx="4914150" cy="1429571"/>
          </a:xfrm>
          <a:custGeom>
            <a:avLst/>
            <a:gdLst/>
            <a:ahLst/>
            <a:cxnLst/>
            <a:rect r="r" b="b" t="t" l="l"/>
            <a:pathLst>
              <a:path h="1429571" w="4914150">
                <a:moveTo>
                  <a:pt x="0" y="0"/>
                </a:moveTo>
                <a:lnTo>
                  <a:pt x="4914150" y="0"/>
                </a:lnTo>
                <a:lnTo>
                  <a:pt x="4914150" y="1429570"/>
                </a:lnTo>
                <a:lnTo>
                  <a:pt x="0" y="14295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descr="pixelated flower bush"/>
          <p:cNvSpPr/>
          <p:nvPr/>
        </p:nvSpPr>
        <p:spPr>
          <a:xfrm flipH="false" flipV="false" rot="0">
            <a:off x="13942593" y="8915902"/>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descr="pixelated flower bush"/>
          <p:cNvSpPr/>
          <p:nvPr/>
        </p:nvSpPr>
        <p:spPr>
          <a:xfrm flipH="false" flipV="false" rot="0">
            <a:off x="2804498" y="9789461"/>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1" id="11" descr="a pixelated treasure chest "/>
          <p:cNvPicPr>
            <a:picLocks noChangeAspect="true"/>
          </p:cNvPicPr>
          <p:nvPr/>
        </p:nvPicPr>
        <p:blipFill>
          <a:blip r:embed="rId6"/>
          <a:srcRect l="0" t="0" r="0" b="0"/>
          <a:stretch>
            <a:fillRect/>
          </a:stretch>
        </p:blipFill>
        <p:spPr>
          <a:xfrm flipH="false" flipV="false" rot="0">
            <a:off x="5261573" y="8758380"/>
            <a:ext cx="2348115" cy="1744615"/>
          </a:xfrm>
          <a:prstGeom prst="rect">
            <a:avLst/>
          </a:prstGeom>
        </p:spPr>
      </p:pic>
      <p:sp>
        <p:nvSpPr>
          <p:cNvPr name="TextBox 12" id="12"/>
          <p:cNvSpPr txBox="true"/>
          <p:nvPr/>
        </p:nvSpPr>
        <p:spPr>
          <a:xfrm rot="0">
            <a:off x="953605" y="211641"/>
            <a:ext cx="16230600" cy="10807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ea typeface="Arcade Gamer"/>
                <a:cs typeface="Arcade Gamer"/>
                <a:sym typeface="Arcade Gamer"/>
              </a:rPr>
              <a:t>FEASABILITY</a:t>
            </a:r>
          </a:p>
        </p:txBody>
      </p:sp>
      <p:sp>
        <p:nvSpPr>
          <p:cNvPr name="TextBox 13" id="13"/>
          <p:cNvSpPr txBox="true"/>
          <p:nvPr/>
        </p:nvSpPr>
        <p:spPr>
          <a:xfrm rot="0">
            <a:off x="812910" y="1592747"/>
            <a:ext cx="10557520" cy="887095"/>
          </a:xfrm>
          <a:prstGeom prst="rect">
            <a:avLst/>
          </a:prstGeom>
        </p:spPr>
        <p:txBody>
          <a:bodyPr anchor="t" rtlCol="false" tIns="0" lIns="0" bIns="0" rIns="0">
            <a:spAutoFit/>
          </a:bodyPr>
          <a:lstStyle/>
          <a:p>
            <a:pPr algn="ctr">
              <a:lnSpc>
                <a:spcPts val="7279"/>
              </a:lnSpc>
            </a:pPr>
            <a:r>
              <a:rPr lang="en-US" sz="5199" b="true">
                <a:solidFill>
                  <a:srgbClr val="FF63D8"/>
                </a:solidFill>
                <a:latin typeface="Canva Sans Bold"/>
                <a:ea typeface="Canva Sans Bold"/>
                <a:cs typeface="Canva Sans Bold"/>
                <a:sym typeface="Canva Sans Bold"/>
              </a:rPr>
              <a:t>Implementation Components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2175991" y="-1169845"/>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3605" y="2657848"/>
            <a:ext cx="16230600" cy="5435592"/>
            <a:chOff x="0" y="0"/>
            <a:chExt cx="4274726" cy="1431596"/>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1431596"/>
            </a:xfrm>
            <a:custGeom>
              <a:avLst/>
              <a:gdLst/>
              <a:ahLst/>
              <a:cxnLst/>
              <a:rect r="r" b="b" t="t" l="l"/>
              <a:pathLst>
                <a:path h="1431596" w="4274726">
                  <a:moveTo>
                    <a:pt x="23373" y="0"/>
                  </a:moveTo>
                  <a:lnTo>
                    <a:pt x="4251353" y="0"/>
                  </a:lnTo>
                  <a:cubicBezTo>
                    <a:pt x="4264261" y="0"/>
                    <a:pt x="4274726" y="10464"/>
                    <a:pt x="4274726" y="23373"/>
                  </a:cubicBezTo>
                  <a:lnTo>
                    <a:pt x="4274726" y="1408224"/>
                  </a:lnTo>
                  <a:cubicBezTo>
                    <a:pt x="4274726" y="1421132"/>
                    <a:pt x="4264261" y="1431596"/>
                    <a:pt x="4251353" y="1431596"/>
                  </a:cubicBezTo>
                  <a:lnTo>
                    <a:pt x="23373" y="1431596"/>
                  </a:lnTo>
                  <a:cubicBezTo>
                    <a:pt x="10464" y="1431596"/>
                    <a:pt x="0" y="1421132"/>
                    <a:pt x="0" y="1408224"/>
                  </a:cubicBezTo>
                  <a:lnTo>
                    <a:pt x="0" y="23373"/>
                  </a:lnTo>
                  <a:cubicBezTo>
                    <a:pt x="0" y="10464"/>
                    <a:pt x="10464" y="0"/>
                    <a:pt x="23373" y="0"/>
                  </a:cubicBezTo>
                  <a:close/>
                </a:path>
              </a:pathLst>
            </a:custGeom>
            <a:solidFill>
              <a:srgbClr val="000000"/>
            </a:solidFill>
            <a:ln w="47625" cap="rnd">
              <a:solidFill>
                <a:srgbClr val="8488F4"/>
              </a:solidFill>
              <a:prstDash val="solid"/>
              <a:round/>
            </a:ln>
          </p:spPr>
        </p:sp>
        <p:sp>
          <p:nvSpPr>
            <p:cNvPr name="TextBox 5" id="5"/>
            <p:cNvSpPr txBox="true"/>
            <p:nvPr/>
          </p:nvSpPr>
          <p:spPr>
            <a:xfrm>
              <a:off x="0" y="-57150"/>
              <a:ext cx="4274726" cy="1488746"/>
            </a:xfrm>
            <a:prstGeom prst="rect">
              <a:avLst/>
            </a:prstGeom>
          </p:spPr>
          <p:txBody>
            <a:bodyPr anchor="ctr" rtlCol="false" tIns="254000" lIns="254000" bIns="254000" rIns="254000"/>
            <a:lstStyle/>
            <a:p>
              <a:pPr algn="l">
                <a:lnSpc>
                  <a:spcPts val="3359"/>
                </a:lnSpc>
              </a:pPr>
              <a:r>
                <a:rPr lang="en-US" sz="2399">
                  <a:solidFill>
                    <a:srgbClr val="FFFFFF"/>
                  </a:solidFill>
                  <a:latin typeface="Disket Mono"/>
                  <a:ea typeface="Disket Mono"/>
                  <a:cs typeface="Disket Mono"/>
                  <a:sym typeface="Disket Mono"/>
                </a:rPr>
                <a:t>   </a:t>
              </a:r>
            </a:p>
            <a:p>
              <a:pPr algn="l">
                <a:lnSpc>
                  <a:spcPts val="3359"/>
                </a:lnSpc>
              </a:pPr>
            </a:p>
          </p:txBody>
        </p:sp>
      </p:grpSp>
      <p:graphicFrame>
        <p:nvGraphicFramePr>
          <p:cNvPr name="Table 6" id="6"/>
          <p:cNvGraphicFramePr>
            <a:graphicFrameLocks noGrp="true"/>
          </p:cNvGraphicFramePr>
          <p:nvPr/>
        </p:nvGraphicFramePr>
        <p:xfrm>
          <a:off x="1066198" y="3023342"/>
          <a:ext cx="16118007" cy="4752434"/>
        </p:xfrm>
        <a:graphic>
          <a:graphicData uri="http://schemas.openxmlformats.org/drawingml/2006/table">
            <a:tbl>
              <a:tblPr/>
              <a:tblGrid>
                <a:gridCol w="8338161"/>
                <a:gridCol w="7779846"/>
              </a:tblGrid>
              <a:tr h="926696">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Person</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Task</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r>
              <a:tr h="956435">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Tab</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Movement, User Manual, Timer, UI</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685928">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Eliza</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Animation,  Settings, Inputs, Game logic, UI</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56435">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Sofia</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Classes for database, Inventory, Methods for reactions, UI</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1226941">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Laila</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Graphics, Dialogue, UI, SFX</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r>
            </a:tbl>
          </a:graphicData>
        </a:graphic>
      </p:graphicFrame>
      <p:sp>
        <p:nvSpPr>
          <p:cNvPr name="Freeform 7" id="7" descr="pixelated flower bush"/>
          <p:cNvSpPr/>
          <p:nvPr/>
        </p:nvSpPr>
        <p:spPr>
          <a:xfrm flipH="false" flipV="false" rot="0">
            <a:off x="6611830" y="9429750"/>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descr="pixelated flower bush"/>
          <p:cNvSpPr/>
          <p:nvPr/>
        </p:nvSpPr>
        <p:spPr>
          <a:xfrm flipH="false" flipV="false" rot="0">
            <a:off x="9963834" y="9093726"/>
            <a:ext cx="4914150" cy="1429571"/>
          </a:xfrm>
          <a:custGeom>
            <a:avLst/>
            <a:gdLst/>
            <a:ahLst/>
            <a:cxnLst/>
            <a:rect r="r" b="b" t="t" l="l"/>
            <a:pathLst>
              <a:path h="1429571" w="4914150">
                <a:moveTo>
                  <a:pt x="0" y="0"/>
                </a:moveTo>
                <a:lnTo>
                  <a:pt x="4914150" y="0"/>
                </a:lnTo>
                <a:lnTo>
                  <a:pt x="4914150" y="1429570"/>
                </a:lnTo>
                <a:lnTo>
                  <a:pt x="0" y="14295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descr="pixelated flower bush"/>
          <p:cNvSpPr/>
          <p:nvPr/>
        </p:nvSpPr>
        <p:spPr>
          <a:xfrm flipH="false" flipV="false" rot="0">
            <a:off x="13942593" y="8915902"/>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descr="pixelated flower bush"/>
          <p:cNvSpPr/>
          <p:nvPr/>
        </p:nvSpPr>
        <p:spPr>
          <a:xfrm flipH="false" flipV="false" rot="0">
            <a:off x="2804498" y="9789461"/>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1" id="11" descr="a pixelated treasure chest "/>
          <p:cNvPicPr>
            <a:picLocks noChangeAspect="true"/>
          </p:cNvPicPr>
          <p:nvPr/>
        </p:nvPicPr>
        <p:blipFill>
          <a:blip r:embed="rId6"/>
          <a:srcRect l="0" t="0" r="0" b="0"/>
          <a:stretch>
            <a:fillRect/>
          </a:stretch>
        </p:blipFill>
        <p:spPr>
          <a:xfrm flipH="false" flipV="false" rot="0">
            <a:off x="5261573" y="8758380"/>
            <a:ext cx="2348115" cy="1744615"/>
          </a:xfrm>
          <a:prstGeom prst="rect">
            <a:avLst/>
          </a:prstGeom>
        </p:spPr>
      </p:pic>
      <p:sp>
        <p:nvSpPr>
          <p:cNvPr name="TextBox 12" id="12"/>
          <p:cNvSpPr txBox="true"/>
          <p:nvPr/>
        </p:nvSpPr>
        <p:spPr>
          <a:xfrm rot="0">
            <a:off x="953605" y="211641"/>
            <a:ext cx="16230600" cy="10807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ea typeface="Arcade Gamer"/>
                <a:cs typeface="Arcade Gamer"/>
                <a:sym typeface="Arcade Gamer"/>
              </a:rPr>
              <a:t>FEASABILITY</a:t>
            </a:r>
          </a:p>
        </p:txBody>
      </p:sp>
      <p:sp>
        <p:nvSpPr>
          <p:cNvPr name="TextBox 13" id="13"/>
          <p:cNvSpPr txBox="true"/>
          <p:nvPr/>
        </p:nvSpPr>
        <p:spPr>
          <a:xfrm rot="0">
            <a:off x="812910" y="1592747"/>
            <a:ext cx="10557520" cy="887095"/>
          </a:xfrm>
          <a:prstGeom prst="rect">
            <a:avLst/>
          </a:prstGeom>
        </p:spPr>
        <p:txBody>
          <a:bodyPr anchor="t" rtlCol="false" tIns="0" lIns="0" bIns="0" rIns="0">
            <a:spAutoFit/>
          </a:bodyPr>
          <a:lstStyle/>
          <a:p>
            <a:pPr algn="ctr">
              <a:lnSpc>
                <a:spcPts val="7279"/>
              </a:lnSpc>
            </a:pPr>
            <a:r>
              <a:rPr lang="en-US" sz="5199" b="true">
                <a:solidFill>
                  <a:srgbClr val="FF63D8"/>
                </a:solidFill>
                <a:latin typeface="Canva Sans Bold"/>
                <a:ea typeface="Canva Sans Bold"/>
                <a:cs typeface="Canva Sans Bold"/>
                <a:sym typeface="Canva Sans Bold"/>
              </a:rPr>
              <a:t>Notable team tasks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2175991" y="-1169845"/>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3605" y="2657848"/>
            <a:ext cx="16230600" cy="5435592"/>
            <a:chOff x="0" y="0"/>
            <a:chExt cx="4274726" cy="1431596"/>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1431596"/>
            </a:xfrm>
            <a:custGeom>
              <a:avLst/>
              <a:gdLst/>
              <a:ahLst/>
              <a:cxnLst/>
              <a:rect r="r" b="b" t="t" l="l"/>
              <a:pathLst>
                <a:path h="1431596" w="4274726">
                  <a:moveTo>
                    <a:pt x="23373" y="0"/>
                  </a:moveTo>
                  <a:lnTo>
                    <a:pt x="4251353" y="0"/>
                  </a:lnTo>
                  <a:cubicBezTo>
                    <a:pt x="4264261" y="0"/>
                    <a:pt x="4274726" y="10464"/>
                    <a:pt x="4274726" y="23373"/>
                  </a:cubicBezTo>
                  <a:lnTo>
                    <a:pt x="4274726" y="1408224"/>
                  </a:lnTo>
                  <a:cubicBezTo>
                    <a:pt x="4274726" y="1421132"/>
                    <a:pt x="4264261" y="1431596"/>
                    <a:pt x="4251353" y="1431596"/>
                  </a:cubicBezTo>
                  <a:lnTo>
                    <a:pt x="23373" y="1431596"/>
                  </a:lnTo>
                  <a:cubicBezTo>
                    <a:pt x="10464" y="1431596"/>
                    <a:pt x="0" y="1421132"/>
                    <a:pt x="0" y="1408224"/>
                  </a:cubicBezTo>
                  <a:lnTo>
                    <a:pt x="0" y="23373"/>
                  </a:lnTo>
                  <a:cubicBezTo>
                    <a:pt x="0" y="10464"/>
                    <a:pt x="10464" y="0"/>
                    <a:pt x="23373" y="0"/>
                  </a:cubicBezTo>
                  <a:close/>
                </a:path>
              </a:pathLst>
            </a:custGeom>
            <a:solidFill>
              <a:srgbClr val="000000"/>
            </a:solidFill>
            <a:ln w="47625" cap="rnd">
              <a:solidFill>
                <a:srgbClr val="8488F4"/>
              </a:solidFill>
              <a:prstDash val="solid"/>
              <a:round/>
            </a:ln>
          </p:spPr>
        </p:sp>
        <p:sp>
          <p:nvSpPr>
            <p:cNvPr name="TextBox 5" id="5"/>
            <p:cNvSpPr txBox="true"/>
            <p:nvPr/>
          </p:nvSpPr>
          <p:spPr>
            <a:xfrm>
              <a:off x="0" y="-57150"/>
              <a:ext cx="4274726" cy="1488746"/>
            </a:xfrm>
            <a:prstGeom prst="rect">
              <a:avLst/>
            </a:prstGeom>
          </p:spPr>
          <p:txBody>
            <a:bodyPr anchor="ctr" rtlCol="false" tIns="254000" lIns="254000" bIns="254000" rIns="254000"/>
            <a:lstStyle/>
            <a:p>
              <a:pPr algn="l">
                <a:lnSpc>
                  <a:spcPts val="3359"/>
                </a:lnSpc>
              </a:pPr>
              <a:r>
                <a:rPr lang="en-US" sz="2399">
                  <a:solidFill>
                    <a:srgbClr val="FFFFFF"/>
                  </a:solidFill>
                  <a:latin typeface="Disket Mono"/>
                  <a:ea typeface="Disket Mono"/>
                  <a:cs typeface="Disket Mono"/>
                  <a:sym typeface="Disket Mono"/>
                </a:rPr>
                <a:t>   </a:t>
              </a:r>
            </a:p>
            <a:p>
              <a:pPr algn="l">
                <a:lnSpc>
                  <a:spcPts val="3359"/>
                </a:lnSpc>
              </a:pPr>
            </a:p>
          </p:txBody>
        </p:sp>
      </p:grpSp>
      <p:graphicFrame>
        <p:nvGraphicFramePr>
          <p:cNvPr name="Table 6" id="6"/>
          <p:cNvGraphicFramePr>
            <a:graphicFrameLocks noGrp="true"/>
          </p:cNvGraphicFramePr>
          <p:nvPr/>
        </p:nvGraphicFramePr>
        <p:xfrm>
          <a:off x="1178791" y="2875428"/>
          <a:ext cx="15737278" cy="5218012"/>
        </p:xfrm>
        <a:graphic>
          <a:graphicData uri="http://schemas.openxmlformats.org/drawingml/2006/table">
            <a:tbl>
              <a:tblPr/>
              <a:tblGrid>
                <a:gridCol w="7868639"/>
                <a:gridCol w="7868639"/>
              </a:tblGrid>
              <a:tr h="753538">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iDeal Schedule</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Features to be completed</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r>
              <a:tr h="678753">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Today (Week 3)</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Have project plan in order </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46430">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Week 3-5</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Create all relevant classes, Basic working program, Story Board, Movement, Basic UI, inputs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1214107">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Weeks 5-9</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Main implementation: database classes, art/graphics are finished, world/level classes have working methods, have all dialogue written, all graphics/art completed</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46430">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Weeks 9-11</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Further polishing: working HUD, implementing power ups and how they affect interface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678753">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Weeks 11-12</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Program fully working, bug testing</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bl>
          </a:graphicData>
        </a:graphic>
      </p:graphicFrame>
      <p:sp>
        <p:nvSpPr>
          <p:cNvPr name="Freeform 7" id="7" descr="pixelated flower bush"/>
          <p:cNvSpPr/>
          <p:nvPr/>
        </p:nvSpPr>
        <p:spPr>
          <a:xfrm flipH="false" flipV="false" rot="0">
            <a:off x="6611830" y="9429750"/>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descr="pixelated flower bush"/>
          <p:cNvSpPr/>
          <p:nvPr/>
        </p:nvSpPr>
        <p:spPr>
          <a:xfrm flipH="false" flipV="false" rot="0">
            <a:off x="9963834" y="9093726"/>
            <a:ext cx="4914150" cy="1429571"/>
          </a:xfrm>
          <a:custGeom>
            <a:avLst/>
            <a:gdLst/>
            <a:ahLst/>
            <a:cxnLst/>
            <a:rect r="r" b="b" t="t" l="l"/>
            <a:pathLst>
              <a:path h="1429571" w="4914150">
                <a:moveTo>
                  <a:pt x="0" y="0"/>
                </a:moveTo>
                <a:lnTo>
                  <a:pt x="4914150" y="0"/>
                </a:lnTo>
                <a:lnTo>
                  <a:pt x="4914150" y="1429570"/>
                </a:lnTo>
                <a:lnTo>
                  <a:pt x="0" y="14295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descr="pixelated flower bush"/>
          <p:cNvSpPr/>
          <p:nvPr/>
        </p:nvSpPr>
        <p:spPr>
          <a:xfrm flipH="false" flipV="false" rot="0">
            <a:off x="13942593" y="8915902"/>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descr="pixelated flower bush"/>
          <p:cNvSpPr/>
          <p:nvPr/>
        </p:nvSpPr>
        <p:spPr>
          <a:xfrm flipH="false" flipV="false" rot="0">
            <a:off x="2804498" y="9789461"/>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1" id="11" descr="a pixelated treasure chest "/>
          <p:cNvPicPr>
            <a:picLocks noChangeAspect="true"/>
          </p:cNvPicPr>
          <p:nvPr/>
        </p:nvPicPr>
        <p:blipFill>
          <a:blip r:embed="rId6"/>
          <a:srcRect l="0" t="0" r="0" b="0"/>
          <a:stretch>
            <a:fillRect/>
          </a:stretch>
        </p:blipFill>
        <p:spPr>
          <a:xfrm flipH="false" flipV="false" rot="0">
            <a:off x="5261573" y="8758380"/>
            <a:ext cx="2348115" cy="1744615"/>
          </a:xfrm>
          <a:prstGeom prst="rect">
            <a:avLst/>
          </a:prstGeom>
        </p:spPr>
      </p:pic>
      <p:sp>
        <p:nvSpPr>
          <p:cNvPr name="TextBox 12" id="12"/>
          <p:cNvSpPr txBox="true"/>
          <p:nvPr/>
        </p:nvSpPr>
        <p:spPr>
          <a:xfrm rot="0">
            <a:off x="953605" y="211641"/>
            <a:ext cx="16230600" cy="10807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ea typeface="Arcade Gamer"/>
                <a:cs typeface="Arcade Gamer"/>
                <a:sym typeface="Arcade Gamer"/>
              </a:rPr>
              <a:t>FEASABILITY</a:t>
            </a:r>
          </a:p>
        </p:txBody>
      </p:sp>
      <p:sp>
        <p:nvSpPr>
          <p:cNvPr name="TextBox 13" id="13"/>
          <p:cNvSpPr txBox="true"/>
          <p:nvPr/>
        </p:nvSpPr>
        <p:spPr>
          <a:xfrm rot="0">
            <a:off x="812910" y="1592747"/>
            <a:ext cx="10557520" cy="887095"/>
          </a:xfrm>
          <a:prstGeom prst="rect">
            <a:avLst/>
          </a:prstGeom>
        </p:spPr>
        <p:txBody>
          <a:bodyPr anchor="t" rtlCol="false" tIns="0" lIns="0" bIns="0" rIns="0">
            <a:spAutoFit/>
          </a:bodyPr>
          <a:lstStyle/>
          <a:p>
            <a:pPr algn="ctr">
              <a:lnSpc>
                <a:spcPts val="7279"/>
              </a:lnSpc>
            </a:pPr>
            <a:r>
              <a:rPr lang="en-US" sz="5199" b="true">
                <a:solidFill>
                  <a:srgbClr val="FF63D8"/>
                </a:solidFill>
                <a:latin typeface="Canva Sans Bold"/>
                <a:ea typeface="Canva Sans Bold"/>
                <a:cs typeface="Canva Sans Bold"/>
                <a:sym typeface="Canva Sans Bold"/>
              </a:rPr>
              <a:t>Timeline</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43027" y="1493754"/>
            <a:ext cx="3523234" cy="1500320"/>
            <a:chOff x="0" y="0"/>
            <a:chExt cx="812800" cy="346119"/>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812800" cy="346119"/>
            </a:xfrm>
            <a:custGeom>
              <a:avLst/>
              <a:gdLst/>
              <a:ahLst/>
              <a:cxnLst/>
              <a:rect r="r" b="b" t="t" l="l"/>
              <a:pathLst>
                <a:path h="346119" w="812800">
                  <a:moveTo>
                    <a:pt x="43948" y="0"/>
                  </a:moveTo>
                  <a:lnTo>
                    <a:pt x="768852" y="0"/>
                  </a:lnTo>
                  <a:cubicBezTo>
                    <a:pt x="793124" y="0"/>
                    <a:pt x="812800" y="19676"/>
                    <a:pt x="812800" y="43948"/>
                  </a:cubicBezTo>
                  <a:lnTo>
                    <a:pt x="812800" y="302172"/>
                  </a:lnTo>
                  <a:cubicBezTo>
                    <a:pt x="812800" y="326443"/>
                    <a:pt x="793124" y="346119"/>
                    <a:pt x="768852" y="346119"/>
                  </a:cubicBezTo>
                  <a:lnTo>
                    <a:pt x="43948" y="346119"/>
                  </a:lnTo>
                  <a:cubicBezTo>
                    <a:pt x="19676" y="346119"/>
                    <a:pt x="0" y="326443"/>
                    <a:pt x="0" y="302172"/>
                  </a:cubicBezTo>
                  <a:lnTo>
                    <a:pt x="0" y="43948"/>
                  </a:lnTo>
                  <a:cubicBezTo>
                    <a:pt x="0" y="19676"/>
                    <a:pt x="19676" y="0"/>
                    <a:pt x="43948" y="0"/>
                  </a:cubicBezTo>
                  <a:close/>
                </a:path>
              </a:pathLst>
            </a:custGeom>
            <a:solidFill>
              <a:srgbClr val="FFFFFF"/>
            </a:solidFill>
          </p:spPr>
        </p:sp>
        <p:sp>
          <p:nvSpPr>
            <p:cNvPr name="TextBox 4" id="4"/>
            <p:cNvSpPr txBox="true"/>
            <p:nvPr/>
          </p:nvSpPr>
          <p:spPr>
            <a:xfrm>
              <a:off x="0" y="-76200"/>
              <a:ext cx="812800" cy="422319"/>
            </a:xfrm>
            <a:prstGeom prst="rect">
              <a:avLst/>
            </a:prstGeom>
          </p:spPr>
          <p:txBody>
            <a:bodyPr anchor="ctr" rtlCol="false" tIns="254000" lIns="254000" bIns="254000" rIns="254000"/>
            <a:lstStyle/>
            <a:p>
              <a:pPr algn="ctr">
                <a:lnSpc>
                  <a:spcPts val="3499"/>
                </a:lnSpc>
              </a:pPr>
              <a:r>
                <a:rPr lang="en-US" sz="2499">
                  <a:solidFill>
                    <a:srgbClr val="000000"/>
                  </a:solidFill>
                  <a:latin typeface="Arcade Gamer"/>
                  <a:ea typeface="Arcade Gamer"/>
                  <a:cs typeface="Arcade Gamer"/>
                  <a:sym typeface="Arcade Gamer"/>
                </a:rPr>
                <a:t>GAME</a:t>
              </a:r>
            </a:p>
          </p:txBody>
        </p:sp>
      </p:grpSp>
      <p:grpSp>
        <p:nvGrpSpPr>
          <p:cNvPr name="Group 5" id="5"/>
          <p:cNvGrpSpPr/>
          <p:nvPr/>
        </p:nvGrpSpPr>
        <p:grpSpPr>
          <a:xfrm rot="0">
            <a:off x="7035874" y="8739290"/>
            <a:ext cx="2511007" cy="884157"/>
            <a:chOff x="0" y="0"/>
            <a:chExt cx="1226396" cy="431829"/>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1226396" cy="431829"/>
            </a:xfrm>
            <a:custGeom>
              <a:avLst/>
              <a:gdLst/>
              <a:ahLst/>
              <a:cxnLst/>
              <a:rect r="r" b="b" t="t" l="l"/>
              <a:pathLst>
                <a:path h="431829" w="1226396">
                  <a:moveTo>
                    <a:pt x="61664" y="0"/>
                  </a:moveTo>
                  <a:lnTo>
                    <a:pt x="1164732" y="0"/>
                  </a:lnTo>
                  <a:cubicBezTo>
                    <a:pt x="1198788" y="0"/>
                    <a:pt x="1226396" y="27608"/>
                    <a:pt x="1226396" y="61664"/>
                  </a:cubicBezTo>
                  <a:lnTo>
                    <a:pt x="1226396" y="370166"/>
                  </a:lnTo>
                  <a:cubicBezTo>
                    <a:pt x="1226396" y="386520"/>
                    <a:pt x="1219899" y="402204"/>
                    <a:pt x="1208335" y="413768"/>
                  </a:cubicBezTo>
                  <a:cubicBezTo>
                    <a:pt x="1196771" y="425333"/>
                    <a:pt x="1181087" y="431829"/>
                    <a:pt x="1164732" y="431829"/>
                  </a:cubicBezTo>
                  <a:lnTo>
                    <a:pt x="61664" y="431829"/>
                  </a:lnTo>
                  <a:cubicBezTo>
                    <a:pt x="45310" y="431829"/>
                    <a:pt x="29625" y="425333"/>
                    <a:pt x="18061" y="413768"/>
                  </a:cubicBezTo>
                  <a:cubicBezTo>
                    <a:pt x="6497" y="402204"/>
                    <a:pt x="0" y="386520"/>
                    <a:pt x="0" y="370166"/>
                  </a:cubicBezTo>
                  <a:lnTo>
                    <a:pt x="0" y="61664"/>
                  </a:lnTo>
                  <a:cubicBezTo>
                    <a:pt x="0" y="45310"/>
                    <a:pt x="6497" y="29625"/>
                    <a:pt x="18061" y="18061"/>
                  </a:cubicBezTo>
                  <a:cubicBezTo>
                    <a:pt x="29625" y="6497"/>
                    <a:pt x="45310" y="0"/>
                    <a:pt x="61664" y="0"/>
                  </a:cubicBezTo>
                  <a:close/>
                </a:path>
              </a:pathLst>
            </a:custGeom>
            <a:solidFill>
              <a:srgbClr val="FFFFFF"/>
            </a:solidFill>
          </p:spPr>
        </p:sp>
        <p:sp>
          <p:nvSpPr>
            <p:cNvPr name="TextBox 7" id="7"/>
            <p:cNvSpPr txBox="true"/>
            <p:nvPr/>
          </p:nvSpPr>
          <p:spPr>
            <a:xfrm>
              <a:off x="0" y="-28575"/>
              <a:ext cx="1226396"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LEVEL GAMES</a:t>
              </a:r>
            </a:p>
          </p:txBody>
        </p:sp>
      </p:grpSp>
      <p:grpSp>
        <p:nvGrpSpPr>
          <p:cNvPr name="Group 8" id="8"/>
          <p:cNvGrpSpPr/>
          <p:nvPr/>
        </p:nvGrpSpPr>
        <p:grpSpPr>
          <a:xfrm rot="0">
            <a:off x="6901396" y="5389444"/>
            <a:ext cx="2779962" cy="959071"/>
            <a:chOff x="0" y="0"/>
            <a:chExt cx="1357756" cy="468418"/>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1357756" cy="468418"/>
            </a:xfrm>
            <a:custGeom>
              <a:avLst/>
              <a:gdLst/>
              <a:ahLst/>
              <a:cxnLst/>
              <a:rect r="r" b="b" t="t" l="l"/>
              <a:pathLst>
                <a:path h="468418" w="1357756">
                  <a:moveTo>
                    <a:pt x="55698" y="0"/>
                  </a:moveTo>
                  <a:lnTo>
                    <a:pt x="1302058" y="0"/>
                  </a:lnTo>
                  <a:cubicBezTo>
                    <a:pt x="1332819" y="0"/>
                    <a:pt x="1357756" y="24937"/>
                    <a:pt x="1357756" y="55698"/>
                  </a:cubicBezTo>
                  <a:lnTo>
                    <a:pt x="1357756" y="412720"/>
                  </a:lnTo>
                  <a:cubicBezTo>
                    <a:pt x="1357756" y="443481"/>
                    <a:pt x="1332819" y="468418"/>
                    <a:pt x="1302058" y="468418"/>
                  </a:cubicBezTo>
                  <a:lnTo>
                    <a:pt x="55698" y="468418"/>
                  </a:lnTo>
                  <a:cubicBezTo>
                    <a:pt x="24937" y="468418"/>
                    <a:pt x="0" y="443481"/>
                    <a:pt x="0" y="412720"/>
                  </a:cubicBezTo>
                  <a:lnTo>
                    <a:pt x="0" y="55698"/>
                  </a:lnTo>
                  <a:cubicBezTo>
                    <a:pt x="0" y="24937"/>
                    <a:pt x="24937" y="0"/>
                    <a:pt x="55698" y="0"/>
                  </a:cubicBezTo>
                  <a:close/>
                </a:path>
              </a:pathLst>
            </a:custGeom>
            <a:solidFill>
              <a:srgbClr val="FFFFFF"/>
            </a:solidFill>
          </p:spPr>
        </p:sp>
        <p:sp>
          <p:nvSpPr>
            <p:cNvPr name="TextBox 10" id="10"/>
            <p:cNvSpPr txBox="true"/>
            <p:nvPr/>
          </p:nvSpPr>
          <p:spPr>
            <a:xfrm>
              <a:off x="0" y="-28575"/>
              <a:ext cx="1357756" cy="496993"/>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MAIN (MENU)</a:t>
              </a:r>
            </a:p>
          </p:txBody>
        </p:sp>
      </p:grpSp>
      <p:sp>
        <p:nvSpPr>
          <p:cNvPr name="AutoShape 11" id="11">
            <a:extLst>
              <a:ext uri="{C183D7F6-B498-43B3-948B-1728B52AA6E4}">
                <adec:decorative xmlns:adec="http://schemas.microsoft.com/office/drawing/2017/decorative" val="1"/>
              </a:ext>
            </a:extLst>
          </p:cNvPr>
          <p:cNvSpPr/>
          <p:nvPr/>
        </p:nvSpPr>
        <p:spPr>
          <a:xfrm>
            <a:off x="8291377" y="6348515"/>
            <a:ext cx="0" cy="2390775"/>
          </a:xfrm>
          <a:prstGeom prst="line">
            <a:avLst/>
          </a:prstGeom>
          <a:ln cap="rnd" w="19050">
            <a:solidFill>
              <a:srgbClr val="FFFFFF"/>
            </a:solidFill>
            <a:prstDash val="solid"/>
            <a:headEnd type="none" len="sm" w="sm"/>
            <a:tailEnd type="triangle" len="med" w="lg"/>
          </a:ln>
        </p:spPr>
      </p:sp>
      <p:sp>
        <p:nvSpPr>
          <p:cNvPr name="AutoShape 12" id="12">
            <a:extLst>
              <a:ext uri="{C183D7F6-B498-43B3-948B-1728B52AA6E4}">
                <adec:decorative xmlns:adec="http://schemas.microsoft.com/office/drawing/2017/decorative" val="1"/>
              </a:ext>
            </a:extLst>
          </p:cNvPr>
          <p:cNvSpPr/>
          <p:nvPr/>
        </p:nvSpPr>
        <p:spPr>
          <a:xfrm flipH="true">
            <a:off x="9614057" y="4907283"/>
            <a:ext cx="1605932" cy="527356"/>
          </a:xfrm>
          <a:prstGeom prst="line">
            <a:avLst/>
          </a:prstGeom>
          <a:ln cap="rnd" w="19050">
            <a:solidFill>
              <a:srgbClr val="FFFFFF"/>
            </a:solidFill>
            <a:prstDash val="solid"/>
            <a:headEnd type="none" len="sm" w="sm"/>
            <a:tailEnd type="triangle" len="med" w="lg"/>
          </a:ln>
        </p:spPr>
      </p:sp>
      <p:sp>
        <p:nvSpPr>
          <p:cNvPr name="TextBox 13" id="13"/>
          <p:cNvSpPr txBox="true"/>
          <p:nvPr/>
        </p:nvSpPr>
        <p:spPr>
          <a:xfrm rot="0">
            <a:off x="669917" y="280888"/>
            <a:ext cx="9160091" cy="747812"/>
          </a:xfrm>
          <a:prstGeom prst="rect">
            <a:avLst/>
          </a:prstGeom>
        </p:spPr>
        <p:txBody>
          <a:bodyPr anchor="t" rtlCol="false" tIns="0" lIns="0" bIns="0" rIns="0">
            <a:spAutoFit/>
          </a:bodyPr>
          <a:lstStyle/>
          <a:p>
            <a:pPr algn="ctr">
              <a:lnSpc>
                <a:spcPts val="5588"/>
              </a:lnSpc>
            </a:pPr>
            <a:r>
              <a:rPr lang="en-US" sz="4656">
                <a:solidFill>
                  <a:srgbClr val="FFFFFF"/>
                </a:solidFill>
                <a:latin typeface="Arcade Gamer"/>
                <a:ea typeface="Arcade Gamer"/>
                <a:cs typeface="Arcade Gamer"/>
                <a:sym typeface="Arcade Gamer"/>
              </a:rPr>
              <a:t>Project Structure</a:t>
            </a:r>
          </a:p>
        </p:txBody>
      </p:sp>
      <p:grpSp>
        <p:nvGrpSpPr>
          <p:cNvPr name="Group 14" id="14"/>
          <p:cNvGrpSpPr/>
          <p:nvPr/>
        </p:nvGrpSpPr>
        <p:grpSpPr>
          <a:xfrm rot="0">
            <a:off x="9830008" y="3948212"/>
            <a:ext cx="2779962" cy="959071"/>
            <a:chOff x="0" y="0"/>
            <a:chExt cx="1357756" cy="468418"/>
          </a:xfrm>
        </p:grpSpPr>
        <p:sp>
          <p:nvSpPr>
            <p:cNvPr name="Freeform 15" id="15">
              <a:extLst>
                <a:ext uri="{C183D7F6-B498-43B3-948B-1728B52AA6E4}">
                  <adec:decorative xmlns:adec="http://schemas.microsoft.com/office/drawing/2017/decorative" val="1"/>
                </a:ext>
              </a:extLst>
            </p:cNvPr>
            <p:cNvSpPr/>
            <p:nvPr/>
          </p:nvSpPr>
          <p:spPr>
            <a:xfrm flipH="false" flipV="false" rot="0">
              <a:off x="0" y="0"/>
              <a:ext cx="1357756" cy="468418"/>
            </a:xfrm>
            <a:custGeom>
              <a:avLst/>
              <a:gdLst/>
              <a:ahLst/>
              <a:cxnLst/>
              <a:rect r="r" b="b" t="t" l="l"/>
              <a:pathLst>
                <a:path h="468418" w="1357756">
                  <a:moveTo>
                    <a:pt x="55698" y="0"/>
                  </a:moveTo>
                  <a:lnTo>
                    <a:pt x="1302058" y="0"/>
                  </a:lnTo>
                  <a:cubicBezTo>
                    <a:pt x="1332819" y="0"/>
                    <a:pt x="1357756" y="24937"/>
                    <a:pt x="1357756" y="55698"/>
                  </a:cubicBezTo>
                  <a:lnTo>
                    <a:pt x="1357756" y="412720"/>
                  </a:lnTo>
                  <a:cubicBezTo>
                    <a:pt x="1357756" y="443481"/>
                    <a:pt x="1332819" y="468418"/>
                    <a:pt x="1302058" y="468418"/>
                  </a:cubicBezTo>
                  <a:lnTo>
                    <a:pt x="55698" y="468418"/>
                  </a:lnTo>
                  <a:cubicBezTo>
                    <a:pt x="24937" y="468418"/>
                    <a:pt x="0" y="443481"/>
                    <a:pt x="0" y="412720"/>
                  </a:cubicBezTo>
                  <a:lnTo>
                    <a:pt x="0" y="55698"/>
                  </a:lnTo>
                  <a:cubicBezTo>
                    <a:pt x="0" y="24937"/>
                    <a:pt x="24937" y="0"/>
                    <a:pt x="55698" y="0"/>
                  </a:cubicBezTo>
                  <a:close/>
                </a:path>
              </a:pathLst>
            </a:custGeom>
            <a:solidFill>
              <a:srgbClr val="CB34A5"/>
            </a:solidFill>
          </p:spPr>
        </p:sp>
        <p:sp>
          <p:nvSpPr>
            <p:cNvPr name="TextBox 16" id="16"/>
            <p:cNvSpPr txBox="true"/>
            <p:nvPr/>
          </p:nvSpPr>
          <p:spPr>
            <a:xfrm>
              <a:off x="0" y="-28575"/>
              <a:ext cx="1357756" cy="496993"/>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LOGIN</a:t>
              </a:r>
            </a:p>
          </p:txBody>
        </p:sp>
      </p:grpSp>
      <p:sp>
        <p:nvSpPr>
          <p:cNvPr name="AutoShape 17" id="17">
            <a:extLst>
              <a:ext uri="{C183D7F6-B498-43B3-948B-1728B52AA6E4}">
                <adec:decorative xmlns:adec="http://schemas.microsoft.com/office/drawing/2017/decorative" val="1"/>
              </a:ext>
            </a:extLst>
          </p:cNvPr>
          <p:cNvSpPr/>
          <p:nvPr/>
        </p:nvSpPr>
        <p:spPr>
          <a:xfrm>
            <a:off x="8784172" y="2994114"/>
            <a:ext cx="2435817" cy="954098"/>
          </a:xfrm>
          <a:prstGeom prst="line">
            <a:avLst/>
          </a:prstGeom>
          <a:ln cap="rnd" w="19050">
            <a:solidFill>
              <a:srgbClr val="FFFFFF"/>
            </a:solidFill>
            <a:prstDash val="solid"/>
            <a:headEnd type="none" len="sm" w="sm"/>
            <a:tailEnd type="triangle" len="med" w="lg"/>
          </a:ln>
        </p:spPr>
      </p:sp>
      <p:grpSp>
        <p:nvGrpSpPr>
          <p:cNvPr name="Group 18" id="18"/>
          <p:cNvGrpSpPr/>
          <p:nvPr/>
        </p:nvGrpSpPr>
        <p:grpSpPr>
          <a:xfrm rot="0">
            <a:off x="15106513" y="1028700"/>
            <a:ext cx="1180896" cy="884157"/>
            <a:chOff x="0" y="0"/>
            <a:chExt cx="576759" cy="431829"/>
          </a:xfrm>
        </p:grpSpPr>
        <p:sp>
          <p:nvSpPr>
            <p:cNvPr name="Freeform 19" id="19">
              <a:extLst>
                <a:ext uri="{C183D7F6-B498-43B3-948B-1728B52AA6E4}">
                  <adec:decorative xmlns:adec="http://schemas.microsoft.com/office/drawing/2017/decorative" val="1"/>
                </a:ext>
              </a:extLst>
            </p:cNvPr>
            <p:cNvSpPr/>
            <p:nvPr/>
          </p:nvSpPr>
          <p:spPr>
            <a:xfrm flipH="false" flipV="false" rot="0">
              <a:off x="0" y="0"/>
              <a:ext cx="576759" cy="431829"/>
            </a:xfrm>
            <a:custGeom>
              <a:avLst/>
              <a:gdLst/>
              <a:ahLst/>
              <a:cxnLst/>
              <a:rect r="r" b="b" t="t" l="l"/>
              <a:pathLst>
                <a:path h="431829" w="576759">
                  <a:moveTo>
                    <a:pt x="131119" y="0"/>
                  </a:moveTo>
                  <a:lnTo>
                    <a:pt x="445640" y="0"/>
                  </a:lnTo>
                  <a:cubicBezTo>
                    <a:pt x="480415" y="0"/>
                    <a:pt x="513765" y="13814"/>
                    <a:pt x="538355" y="38404"/>
                  </a:cubicBezTo>
                  <a:cubicBezTo>
                    <a:pt x="562945" y="62994"/>
                    <a:pt x="576759" y="96344"/>
                    <a:pt x="576759" y="131119"/>
                  </a:cubicBezTo>
                  <a:lnTo>
                    <a:pt x="576759" y="300710"/>
                  </a:lnTo>
                  <a:cubicBezTo>
                    <a:pt x="576759" y="373125"/>
                    <a:pt x="518055" y="431829"/>
                    <a:pt x="445640" y="431829"/>
                  </a:cubicBezTo>
                  <a:lnTo>
                    <a:pt x="131119" y="431829"/>
                  </a:lnTo>
                  <a:cubicBezTo>
                    <a:pt x="58704" y="431829"/>
                    <a:pt x="0" y="373125"/>
                    <a:pt x="0" y="300710"/>
                  </a:cubicBezTo>
                  <a:lnTo>
                    <a:pt x="0" y="131119"/>
                  </a:lnTo>
                  <a:cubicBezTo>
                    <a:pt x="0" y="58704"/>
                    <a:pt x="58704" y="0"/>
                    <a:pt x="131119" y="0"/>
                  </a:cubicBezTo>
                  <a:close/>
                </a:path>
              </a:pathLst>
            </a:custGeom>
            <a:solidFill>
              <a:srgbClr val="00C49C"/>
            </a:solidFill>
          </p:spPr>
        </p:sp>
        <p:sp>
          <p:nvSpPr>
            <p:cNvPr name="TextBox 20" id="20"/>
            <p:cNvSpPr txBox="true"/>
            <p:nvPr/>
          </p:nvSpPr>
          <p:spPr>
            <a:xfrm>
              <a:off x="0" y="-28575"/>
              <a:ext cx="576759"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Tab</a:t>
              </a:r>
            </a:p>
          </p:txBody>
        </p:sp>
      </p:grpSp>
      <p:grpSp>
        <p:nvGrpSpPr>
          <p:cNvPr name="Group 21" id="21"/>
          <p:cNvGrpSpPr/>
          <p:nvPr/>
        </p:nvGrpSpPr>
        <p:grpSpPr>
          <a:xfrm rot="0">
            <a:off x="12604969" y="1028700"/>
            <a:ext cx="1308302" cy="884157"/>
            <a:chOff x="0" y="0"/>
            <a:chExt cx="638985" cy="431829"/>
          </a:xfrm>
        </p:grpSpPr>
        <p:sp>
          <p:nvSpPr>
            <p:cNvPr name="Freeform 22" id="22">
              <a:extLst>
                <a:ext uri="{C183D7F6-B498-43B3-948B-1728B52AA6E4}">
                  <adec:decorative xmlns:adec="http://schemas.microsoft.com/office/drawing/2017/decorative" val="1"/>
                </a:ext>
              </a:extLst>
            </p:cNvPr>
            <p:cNvSpPr/>
            <p:nvPr/>
          </p:nvSpPr>
          <p:spPr>
            <a:xfrm flipH="false" flipV="false" rot="0">
              <a:off x="0" y="0"/>
              <a:ext cx="638985" cy="431829"/>
            </a:xfrm>
            <a:custGeom>
              <a:avLst/>
              <a:gdLst/>
              <a:ahLst/>
              <a:cxnLst/>
              <a:rect r="r" b="b" t="t" l="l"/>
              <a:pathLst>
                <a:path h="431829" w="638985">
                  <a:moveTo>
                    <a:pt x="118351" y="0"/>
                  </a:moveTo>
                  <a:lnTo>
                    <a:pt x="520635" y="0"/>
                  </a:lnTo>
                  <a:cubicBezTo>
                    <a:pt x="585998" y="0"/>
                    <a:pt x="638985" y="52987"/>
                    <a:pt x="638985" y="118351"/>
                  </a:cubicBezTo>
                  <a:lnTo>
                    <a:pt x="638985" y="313479"/>
                  </a:lnTo>
                  <a:cubicBezTo>
                    <a:pt x="638985" y="378842"/>
                    <a:pt x="585998" y="431829"/>
                    <a:pt x="520635" y="431829"/>
                  </a:cubicBezTo>
                  <a:lnTo>
                    <a:pt x="118351" y="431829"/>
                  </a:lnTo>
                  <a:cubicBezTo>
                    <a:pt x="52987" y="431829"/>
                    <a:pt x="0" y="378842"/>
                    <a:pt x="0" y="313479"/>
                  </a:cubicBezTo>
                  <a:lnTo>
                    <a:pt x="0" y="118351"/>
                  </a:lnTo>
                  <a:cubicBezTo>
                    <a:pt x="0" y="52987"/>
                    <a:pt x="52987" y="0"/>
                    <a:pt x="118351" y="0"/>
                  </a:cubicBezTo>
                  <a:close/>
                </a:path>
              </a:pathLst>
            </a:custGeom>
            <a:solidFill>
              <a:srgbClr val="ABE3F9"/>
            </a:solidFill>
          </p:spPr>
        </p:sp>
        <p:sp>
          <p:nvSpPr>
            <p:cNvPr name="TextBox 23" id="23"/>
            <p:cNvSpPr txBox="true"/>
            <p:nvPr/>
          </p:nvSpPr>
          <p:spPr>
            <a:xfrm>
              <a:off x="0" y="-28575"/>
              <a:ext cx="638985"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Laila</a:t>
              </a:r>
            </a:p>
          </p:txBody>
        </p:sp>
      </p:grpSp>
      <p:grpSp>
        <p:nvGrpSpPr>
          <p:cNvPr name="Group 24" id="24"/>
          <p:cNvGrpSpPr/>
          <p:nvPr/>
        </p:nvGrpSpPr>
        <p:grpSpPr>
          <a:xfrm rot="0">
            <a:off x="13905754" y="1028700"/>
            <a:ext cx="1275266" cy="884157"/>
            <a:chOff x="0" y="0"/>
            <a:chExt cx="622850" cy="431829"/>
          </a:xfrm>
        </p:grpSpPr>
        <p:sp>
          <p:nvSpPr>
            <p:cNvPr name="Freeform 25" id="25">
              <a:extLst>
                <a:ext uri="{C183D7F6-B498-43B3-948B-1728B52AA6E4}">
                  <adec:decorative xmlns:adec="http://schemas.microsoft.com/office/drawing/2017/decorative" val="1"/>
                </a:ext>
              </a:extLst>
            </p:cNvPr>
            <p:cNvSpPr/>
            <p:nvPr/>
          </p:nvSpPr>
          <p:spPr>
            <a:xfrm flipH="false" flipV="false" rot="0">
              <a:off x="0" y="0"/>
              <a:ext cx="622850" cy="431829"/>
            </a:xfrm>
            <a:custGeom>
              <a:avLst/>
              <a:gdLst/>
              <a:ahLst/>
              <a:cxnLst/>
              <a:rect r="r" b="b" t="t" l="l"/>
              <a:pathLst>
                <a:path h="431829" w="622850">
                  <a:moveTo>
                    <a:pt x="121417" y="0"/>
                  </a:moveTo>
                  <a:lnTo>
                    <a:pt x="501434" y="0"/>
                  </a:lnTo>
                  <a:cubicBezTo>
                    <a:pt x="533636" y="0"/>
                    <a:pt x="564518" y="12792"/>
                    <a:pt x="587288" y="35562"/>
                  </a:cubicBezTo>
                  <a:cubicBezTo>
                    <a:pt x="610058" y="58332"/>
                    <a:pt x="622850" y="89215"/>
                    <a:pt x="622850" y="121417"/>
                  </a:cubicBezTo>
                  <a:lnTo>
                    <a:pt x="622850" y="310413"/>
                  </a:lnTo>
                  <a:cubicBezTo>
                    <a:pt x="622850" y="377469"/>
                    <a:pt x="568490" y="431829"/>
                    <a:pt x="501434" y="431829"/>
                  </a:cubicBezTo>
                  <a:lnTo>
                    <a:pt x="121417" y="431829"/>
                  </a:lnTo>
                  <a:cubicBezTo>
                    <a:pt x="54360" y="431829"/>
                    <a:pt x="0" y="377469"/>
                    <a:pt x="0" y="310413"/>
                  </a:cubicBezTo>
                  <a:lnTo>
                    <a:pt x="0" y="121417"/>
                  </a:lnTo>
                  <a:cubicBezTo>
                    <a:pt x="0" y="54360"/>
                    <a:pt x="54360" y="0"/>
                    <a:pt x="121417" y="0"/>
                  </a:cubicBezTo>
                  <a:close/>
                </a:path>
              </a:pathLst>
            </a:custGeom>
            <a:solidFill>
              <a:srgbClr val="585EFF"/>
            </a:solidFill>
          </p:spPr>
        </p:sp>
        <p:sp>
          <p:nvSpPr>
            <p:cNvPr name="TextBox 26" id="26"/>
            <p:cNvSpPr txBox="true"/>
            <p:nvPr/>
          </p:nvSpPr>
          <p:spPr>
            <a:xfrm>
              <a:off x="0" y="-28575"/>
              <a:ext cx="622850"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Eliza</a:t>
              </a:r>
            </a:p>
          </p:txBody>
        </p:sp>
      </p:grpSp>
      <p:grpSp>
        <p:nvGrpSpPr>
          <p:cNvPr name="Group 27" id="27"/>
          <p:cNvGrpSpPr/>
          <p:nvPr/>
        </p:nvGrpSpPr>
        <p:grpSpPr>
          <a:xfrm rot="0">
            <a:off x="16287409" y="1028700"/>
            <a:ext cx="1163352" cy="884157"/>
            <a:chOff x="0" y="0"/>
            <a:chExt cx="568191" cy="431829"/>
          </a:xfrm>
        </p:grpSpPr>
        <p:sp>
          <p:nvSpPr>
            <p:cNvPr name="Freeform 28" id="28">
              <a:extLst>
                <a:ext uri="{C183D7F6-B498-43B3-948B-1728B52AA6E4}">
                  <adec:decorative xmlns:adec="http://schemas.microsoft.com/office/drawing/2017/decorative" val="1"/>
                </a:ext>
              </a:extLst>
            </p:cNvPr>
            <p:cNvSpPr/>
            <p:nvPr/>
          </p:nvSpPr>
          <p:spPr>
            <a:xfrm flipH="false" flipV="false" rot="0">
              <a:off x="0" y="0"/>
              <a:ext cx="568191" cy="431829"/>
            </a:xfrm>
            <a:custGeom>
              <a:avLst/>
              <a:gdLst/>
              <a:ahLst/>
              <a:cxnLst/>
              <a:rect r="r" b="b" t="t" l="l"/>
              <a:pathLst>
                <a:path h="431829" w="568191">
                  <a:moveTo>
                    <a:pt x="133097" y="0"/>
                  </a:moveTo>
                  <a:lnTo>
                    <a:pt x="435094" y="0"/>
                  </a:lnTo>
                  <a:cubicBezTo>
                    <a:pt x="508601" y="0"/>
                    <a:pt x="568191" y="59589"/>
                    <a:pt x="568191" y="133097"/>
                  </a:cubicBezTo>
                  <a:lnTo>
                    <a:pt x="568191" y="298733"/>
                  </a:lnTo>
                  <a:cubicBezTo>
                    <a:pt x="568191" y="372240"/>
                    <a:pt x="508601" y="431829"/>
                    <a:pt x="435094" y="431829"/>
                  </a:cubicBezTo>
                  <a:lnTo>
                    <a:pt x="133097" y="431829"/>
                  </a:lnTo>
                  <a:cubicBezTo>
                    <a:pt x="59589" y="431829"/>
                    <a:pt x="0" y="372240"/>
                    <a:pt x="0" y="298733"/>
                  </a:cubicBezTo>
                  <a:lnTo>
                    <a:pt x="0" y="133097"/>
                  </a:lnTo>
                  <a:cubicBezTo>
                    <a:pt x="0" y="59589"/>
                    <a:pt x="59589" y="0"/>
                    <a:pt x="133097" y="0"/>
                  </a:cubicBezTo>
                  <a:close/>
                </a:path>
              </a:pathLst>
            </a:custGeom>
            <a:solidFill>
              <a:srgbClr val="CB34A5"/>
            </a:solidFill>
          </p:spPr>
        </p:sp>
        <p:sp>
          <p:nvSpPr>
            <p:cNvPr name="TextBox 29" id="29"/>
            <p:cNvSpPr txBox="true"/>
            <p:nvPr/>
          </p:nvSpPr>
          <p:spPr>
            <a:xfrm>
              <a:off x="0" y="-28575"/>
              <a:ext cx="568191"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Sofia</a:t>
              </a:r>
            </a:p>
          </p:txBody>
        </p:sp>
      </p:grpSp>
      <p:grpSp>
        <p:nvGrpSpPr>
          <p:cNvPr name="Group 30" id="30"/>
          <p:cNvGrpSpPr/>
          <p:nvPr/>
        </p:nvGrpSpPr>
        <p:grpSpPr>
          <a:xfrm rot="0">
            <a:off x="11219989" y="1028700"/>
            <a:ext cx="1384980" cy="884157"/>
            <a:chOff x="0" y="0"/>
            <a:chExt cx="676436" cy="431829"/>
          </a:xfrm>
        </p:grpSpPr>
        <p:sp>
          <p:nvSpPr>
            <p:cNvPr name="Freeform 31" id="31">
              <a:extLst>
                <a:ext uri="{C183D7F6-B498-43B3-948B-1728B52AA6E4}">
                  <adec:decorative xmlns:adec="http://schemas.microsoft.com/office/drawing/2017/decorative" val="1"/>
                </a:ext>
              </a:extLst>
            </p:cNvPr>
            <p:cNvSpPr/>
            <p:nvPr/>
          </p:nvSpPr>
          <p:spPr>
            <a:xfrm flipH="false" flipV="false" rot="0">
              <a:off x="0" y="0"/>
              <a:ext cx="676436" cy="431829"/>
            </a:xfrm>
            <a:custGeom>
              <a:avLst/>
              <a:gdLst/>
              <a:ahLst/>
              <a:cxnLst/>
              <a:rect r="r" b="b" t="t" l="l"/>
              <a:pathLst>
                <a:path h="431829" w="676436">
                  <a:moveTo>
                    <a:pt x="111798" y="0"/>
                  </a:moveTo>
                  <a:lnTo>
                    <a:pt x="564637" y="0"/>
                  </a:lnTo>
                  <a:cubicBezTo>
                    <a:pt x="594288" y="0"/>
                    <a:pt x="622724" y="11779"/>
                    <a:pt x="643691" y="32745"/>
                  </a:cubicBezTo>
                  <a:cubicBezTo>
                    <a:pt x="664657" y="53711"/>
                    <a:pt x="676436" y="82148"/>
                    <a:pt x="676436" y="111798"/>
                  </a:cubicBezTo>
                  <a:lnTo>
                    <a:pt x="676436" y="320031"/>
                  </a:lnTo>
                  <a:cubicBezTo>
                    <a:pt x="676436" y="349682"/>
                    <a:pt x="664657" y="378118"/>
                    <a:pt x="643691" y="399084"/>
                  </a:cubicBezTo>
                  <a:cubicBezTo>
                    <a:pt x="622724" y="420051"/>
                    <a:pt x="594288" y="431829"/>
                    <a:pt x="564637" y="431829"/>
                  </a:cubicBezTo>
                  <a:lnTo>
                    <a:pt x="111798" y="431829"/>
                  </a:lnTo>
                  <a:cubicBezTo>
                    <a:pt x="82148" y="431829"/>
                    <a:pt x="53711" y="420051"/>
                    <a:pt x="32745" y="399084"/>
                  </a:cubicBezTo>
                  <a:cubicBezTo>
                    <a:pt x="11779" y="378118"/>
                    <a:pt x="0" y="349682"/>
                    <a:pt x="0" y="320031"/>
                  </a:cubicBezTo>
                  <a:lnTo>
                    <a:pt x="0" y="111798"/>
                  </a:lnTo>
                  <a:cubicBezTo>
                    <a:pt x="0" y="82148"/>
                    <a:pt x="11779" y="53711"/>
                    <a:pt x="32745" y="32745"/>
                  </a:cubicBezTo>
                  <a:cubicBezTo>
                    <a:pt x="53711" y="11779"/>
                    <a:pt x="82148" y="0"/>
                    <a:pt x="111798" y="0"/>
                  </a:cubicBezTo>
                  <a:close/>
                </a:path>
              </a:pathLst>
            </a:custGeom>
            <a:solidFill>
              <a:srgbClr val="F8E505"/>
            </a:solidFill>
          </p:spPr>
        </p:sp>
        <p:sp>
          <p:nvSpPr>
            <p:cNvPr name="TextBox 32" id="32"/>
            <p:cNvSpPr txBox="true"/>
            <p:nvPr/>
          </p:nvSpPr>
          <p:spPr>
            <a:xfrm>
              <a:off x="0" y="-28575"/>
              <a:ext cx="676436"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LETS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2934751"/>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827317"/>
            <a:ext cx="16230600" cy="2672067"/>
            <a:chOff x="0" y="0"/>
            <a:chExt cx="4274726" cy="703754"/>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703754"/>
            </a:xfrm>
            <a:custGeom>
              <a:avLst/>
              <a:gdLst/>
              <a:ahLst/>
              <a:cxnLst/>
              <a:rect r="r" b="b" t="t" l="l"/>
              <a:pathLst>
                <a:path h="703754" w="4274726">
                  <a:moveTo>
                    <a:pt x="23373" y="0"/>
                  </a:moveTo>
                  <a:lnTo>
                    <a:pt x="4251353" y="0"/>
                  </a:lnTo>
                  <a:cubicBezTo>
                    <a:pt x="4264261" y="0"/>
                    <a:pt x="4274726" y="10464"/>
                    <a:pt x="4274726" y="23373"/>
                  </a:cubicBezTo>
                  <a:lnTo>
                    <a:pt x="4274726" y="680382"/>
                  </a:lnTo>
                  <a:cubicBezTo>
                    <a:pt x="4274726" y="693290"/>
                    <a:pt x="4264261" y="703754"/>
                    <a:pt x="4251353" y="703754"/>
                  </a:cubicBezTo>
                  <a:lnTo>
                    <a:pt x="23373" y="703754"/>
                  </a:lnTo>
                  <a:cubicBezTo>
                    <a:pt x="10464" y="703754"/>
                    <a:pt x="0" y="693290"/>
                    <a:pt x="0" y="680382"/>
                  </a:cubicBezTo>
                  <a:lnTo>
                    <a:pt x="0" y="23373"/>
                  </a:lnTo>
                  <a:cubicBezTo>
                    <a:pt x="0" y="10464"/>
                    <a:pt x="10464" y="0"/>
                    <a:pt x="23373" y="0"/>
                  </a:cubicBezTo>
                  <a:close/>
                </a:path>
              </a:pathLst>
            </a:custGeom>
            <a:solidFill>
              <a:srgbClr val="000000"/>
            </a:solidFill>
            <a:ln w="47625" cap="rnd">
              <a:solidFill>
                <a:srgbClr val="21EF80"/>
              </a:solidFill>
              <a:prstDash val="solid"/>
              <a:round/>
            </a:ln>
          </p:spPr>
        </p:sp>
        <p:sp>
          <p:nvSpPr>
            <p:cNvPr name="TextBox 5" id="5"/>
            <p:cNvSpPr txBox="true"/>
            <p:nvPr/>
          </p:nvSpPr>
          <p:spPr>
            <a:xfrm>
              <a:off x="0" y="-28575"/>
              <a:ext cx="4274726" cy="732329"/>
            </a:xfrm>
            <a:prstGeom prst="rect">
              <a:avLst/>
            </a:prstGeom>
          </p:spPr>
          <p:txBody>
            <a:bodyPr anchor="ctr" rtlCol="false" tIns="254000" lIns="254000" bIns="254000" rIns="254000"/>
            <a:lstStyle/>
            <a:p>
              <a:pPr algn="ctr">
                <a:lnSpc>
                  <a:spcPts val="2100"/>
                </a:lnSpc>
              </a:pPr>
            </a:p>
          </p:txBody>
        </p:sp>
      </p:grpSp>
      <p:pic>
        <p:nvPicPr>
          <p:cNvPr name="Picture 6" id="6" descr="pixelated coin spinning "/>
          <p:cNvPicPr>
            <a:picLocks noChangeAspect="true"/>
          </p:cNvPicPr>
          <p:nvPr/>
        </p:nvPicPr>
        <p:blipFill>
          <a:blip r:embed="rId4"/>
          <a:srcRect l="0" t="0" r="0" b="0"/>
          <a:stretch>
            <a:fillRect/>
          </a:stretch>
        </p:blipFill>
        <p:spPr>
          <a:xfrm flipH="false" flipV="false" rot="0">
            <a:off x="2446664" y="5629604"/>
            <a:ext cx="821672" cy="877409"/>
          </a:xfrm>
          <a:prstGeom prst="rect">
            <a:avLst/>
          </a:prstGeom>
        </p:spPr>
      </p:pic>
      <p:sp>
        <p:nvSpPr>
          <p:cNvPr name="Freeform 7" id="7" descr="pixelated brick wall segment"/>
          <p:cNvSpPr/>
          <p:nvPr/>
        </p:nvSpPr>
        <p:spPr>
          <a:xfrm flipH="false" flipV="false" rot="0">
            <a:off x="1028700" y="6912088"/>
            <a:ext cx="3657600" cy="551965"/>
          </a:xfrm>
          <a:custGeom>
            <a:avLst/>
            <a:gdLst/>
            <a:ahLst/>
            <a:cxnLst/>
            <a:rect r="r" b="b" t="t" l="l"/>
            <a:pathLst>
              <a:path h="551965" w="3657600">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descr="pixelated brick wall segment"/>
          <p:cNvSpPr/>
          <p:nvPr/>
        </p:nvSpPr>
        <p:spPr>
          <a:xfrm flipH="false" flipV="false" rot="0">
            <a:off x="5219700" y="6912088"/>
            <a:ext cx="3657600" cy="551965"/>
          </a:xfrm>
          <a:custGeom>
            <a:avLst/>
            <a:gdLst/>
            <a:ahLst/>
            <a:cxnLst/>
            <a:rect r="r" b="b" t="t" l="l"/>
            <a:pathLst>
              <a:path h="551965" w="3657600">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descr="pixelated brick wall segment"/>
          <p:cNvSpPr/>
          <p:nvPr/>
        </p:nvSpPr>
        <p:spPr>
          <a:xfrm flipH="false" flipV="false" rot="0">
            <a:off x="9410700" y="6912088"/>
            <a:ext cx="3657600" cy="551965"/>
          </a:xfrm>
          <a:custGeom>
            <a:avLst/>
            <a:gdLst/>
            <a:ahLst/>
            <a:cxnLst/>
            <a:rect r="r" b="b" t="t" l="l"/>
            <a:pathLst>
              <a:path h="551965" w="3657600">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descr="pixelated brick wall segment"/>
          <p:cNvSpPr/>
          <p:nvPr/>
        </p:nvSpPr>
        <p:spPr>
          <a:xfrm flipH="false" flipV="false" rot="0">
            <a:off x="13601700" y="6912088"/>
            <a:ext cx="3657600" cy="551965"/>
          </a:xfrm>
          <a:custGeom>
            <a:avLst/>
            <a:gdLst/>
            <a:ahLst/>
            <a:cxnLst/>
            <a:rect r="r" b="b" t="t" l="l"/>
            <a:pathLst>
              <a:path h="551965" w="3657600">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0" y="9465127"/>
            <a:ext cx="21945600" cy="1103930"/>
            <a:chOff x="0" y="0"/>
            <a:chExt cx="29260800" cy="1471907"/>
          </a:xfrm>
        </p:grpSpPr>
        <p:sp>
          <p:nvSpPr>
            <p:cNvPr name="Freeform 12" id="12"/>
            <p:cNvSpPr/>
            <p:nvPr/>
          </p:nvSpPr>
          <p:spPr>
            <a:xfrm flipH="false" flipV="false" rot="0">
              <a:off x="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975360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950720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pic>
        <p:nvPicPr>
          <p:cNvPr name="Picture 15" id="15" descr="pixelated battery showing three bars inside"/>
          <p:cNvPicPr>
            <a:picLocks noChangeAspect="true"/>
          </p:cNvPicPr>
          <p:nvPr/>
        </p:nvPicPr>
        <p:blipFill>
          <a:blip r:embed="rId9"/>
          <a:srcRect l="0" t="0" r="0" b="0"/>
          <a:stretch>
            <a:fillRect/>
          </a:stretch>
        </p:blipFill>
        <p:spPr>
          <a:xfrm flipH="false" flipV="false" rot="0">
            <a:off x="16848318" y="719461"/>
            <a:ext cx="744368" cy="331244"/>
          </a:xfrm>
          <a:prstGeom prst="rect">
            <a:avLst/>
          </a:prstGeom>
        </p:spPr>
      </p:pic>
      <p:pic>
        <p:nvPicPr>
          <p:cNvPr name="Picture 16" id="16" descr="pixelated sword slightly bouncing"/>
          <p:cNvPicPr>
            <a:picLocks noChangeAspect="true"/>
          </p:cNvPicPr>
          <p:nvPr/>
        </p:nvPicPr>
        <p:blipFill>
          <a:blip r:embed="rId10"/>
          <a:srcRect l="0" t="0" r="0" b="0"/>
          <a:stretch>
            <a:fillRect/>
          </a:stretch>
        </p:blipFill>
        <p:spPr>
          <a:xfrm flipH="false" flipV="false" rot="0">
            <a:off x="6597310" y="5629604"/>
            <a:ext cx="772120" cy="877409"/>
          </a:xfrm>
          <a:prstGeom prst="rect">
            <a:avLst/>
          </a:prstGeom>
        </p:spPr>
      </p:pic>
      <p:pic>
        <p:nvPicPr>
          <p:cNvPr name="Picture 17" id="17" descr="pixelated key slightly bouncing"/>
          <p:cNvPicPr>
            <a:picLocks noChangeAspect="true"/>
          </p:cNvPicPr>
          <p:nvPr/>
        </p:nvPicPr>
        <p:blipFill>
          <a:blip r:embed="rId11"/>
          <a:srcRect l="0" t="0" r="0" b="0"/>
          <a:stretch>
            <a:fillRect/>
          </a:stretch>
        </p:blipFill>
        <p:spPr>
          <a:xfrm flipH="false" flipV="false" rot="0">
            <a:off x="10698405" y="5760223"/>
            <a:ext cx="1018464" cy="616171"/>
          </a:xfrm>
          <a:prstGeom prst="rect">
            <a:avLst/>
          </a:prstGeom>
        </p:spPr>
      </p:pic>
      <p:pic>
        <p:nvPicPr>
          <p:cNvPr name="Picture 18" id="18" descr="pixelated hammer slightly bouncing"/>
          <p:cNvPicPr>
            <a:picLocks noChangeAspect="true"/>
          </p:cNvPicPr>
          <p:nvPr/>
        </p:nvPicPr>
        <p:blipFill>
          <a:blip r:embed="rId12"/>
          <a:srcRect l="0" t="0" r="0" b="0"/>
          <a:stretch>
            <a:fillRect/>
          </a:stretch>
        </p:blipFill>
        <p:spPr>
          <a:xfrm flipH="false" flipV="false" rot="0">
            <a:off x="15045843" y="5638524"/>
            <a:ext cx="769314" cy="859569"/>
          </a:xfrm>
          <a:prstGeom prst="rect">
            <a:avLst/>
          </a:prstGeom>
        </p:spPr>
      </p:pic>
      <p:sp>
        <p:nvSpPr>
          <p:cNvPr name="Freeform 19" id="19" descr="pixelated five hearts "/>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descr="Menu pixel art button"/>
          <p:cNvSpPr/>
          <p:nvPr/>
        </p:nvSpPr>
        <p:spPr>
          <a:xfrm flipH="false" flipV="false" rot="0">
            <a:off x="577270" y="668737"/>
            <a:ext cx="1082363" cy="464432"/>
          </a:xfrm>
          <a:custGeom>
            <a:avLst/>
            <a:gdLst/>
            <a:ahLst/>
            <a:cxnLst/>
            <a:rect r="r" b="b" t="t" l="l"/>
            <a:pathLst>
              <a:path h="464432" w="1082363">
                <a:moveTo>
                  <a:pt x="0" y="0"/>
                </a:moveTo>
                <a:lnTo>
                  <a:pt x="1082364" y="0"/>
                </a:lnTo>
                <a:lnTo>
                  <a:pt x="1082364" y="464432"/>
                </a:lnTo>
                <a:lnTo>
                  <a:pt x="0" y="4644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1" id="21"/>
          <p:cNvGrpSpPr/>
          <p:nvPr/>
        </p:nvGrpSpPr>
        <p:grpSpPr>
          <a:xfrm rot="0">
            <a:off x="2251760" y="572874"/>
            <a:ext cx="1211480" cy="624416"/>
            <a:chOff x="0" y="0"/>
            <a:chExt cx="1615307" cy="832555"/>
          </a:xfrm>
        </p:grpSpPr>
        <p:sp>
          <p:nvSpPr>
            <p:cNvPr name="TextBox 22" id="22"/>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23" id="23"/>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grpSp>
        <p:nvGrpSpPr>
          <p:cNvPr name="Group 24" id="24"/>
          <p:cNvGrpSpPr/>
          <p:nvPr/>
        </p:nvGrpSpPr>
        <p:grpSpPr>
          <a:xfrm rot="0">
            <a:off x="5209095" y="713838"/>
            <a:ext cx="862336" cy="327152"/>
            <a:chOff x="0" y="0"/>
            <a:chExt cx="1149782" cy="436203"/>
          </a:xfrm>
        </p:grpSpPr>
        <p:sp>
          <p:nvSpPr>
            <p:cNvPr name="TextBox 25" id="25"/>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26" id="26"/>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grpSp>
        <p:nvGrpSpPr>
          <p:cNvPr name="Group 27" id="27"/>
          <p:cNvGrpSpPr/>
          <p:nvPr/>
        </p:nvGrpSpPr>
        <p:grpSpPr>
          <a:xfrm rot="0">
            <a:off x="3881134" y="688074"/>
            <a:ext cx="908861" cy="327152"/>
            <a:chOff x="0" y="0"/>
            <a:chExt cx="1211815" cy="436203"/>
          </a:xfrm>
        </p:grpSpPr>
        <p:sp>
          <p:nvSpPr>
            <p:cNvPr name="TextBox 28" id="28"/>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name="Freeform 29" id="29"/>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sp>
        <p:nvSpPr>
          <p:cNvPr name="TextBox 30" id="30"/>
          <p:cNvSpPr txBox="true"/>
          <p:nvPr/>
        </p:nvSpPr>
        <p:spPr>
          <a:xfrm rot="0">
            <a:off x="1028700" y="7670336"/>
            <a:ext cx="3657600" cy="834390"/>
          </a:xfrm>
          <a:prstGeom prst="rect">
            <a:avLst/>
          </a:prstGeom>
        </p:spPr>
        <p:txBody>
          <a:bodyPr anchor="t" rtlCol="false" tIns="0" lIns="0" bIns="0" rIns="0">
            <a:spAutoFit/>
          </a:bodyPr>
          <a:lstStyle/>
          <a:p>
            <a:pPr algn="ctr">
              <a:lnSpc>
                <a:spcPts val="3360"/>
              </a:lnSpc>
            </a:pPr>
            <a:r>
              <a:rPr lang="en-US" sz="2400">
                <a:solidFill>
                  <a:srgbClr val="FFFFFF"/>
                </a:solidFill>
                <a:latin typeface="Disket Mono"/>
                <a:ea typeface="Disket Mono"/>
                <a:cs typeface="Disket Mono"/>
                <a:sym typeface="Disket Mono"/>
              </a:rPr>
              <a:t>LAila</a:t>
            </a:r>
          </a:p>
          <a:p>
            <a:pPr algn="ctr">
              <a:lnSpc>
                <a:spcPts val="3360"/>
              </a:lnSpc>
            </a:pPr>
            <a:r>
              <a:rPr lang="en-US" sz="2400">
                <a:solidFill>
                  <a:srgbClr val="FFFFFF"/>
                </a:solidFill>
                <a:latin typeface="Disket Mono"/>
                <a:ea typeface="Disket Mono"/>
                <a:cs typeface="Disket Mono"/>
                <a:sym typeface="Disket Mono"/>
              </a:rPr>
              <a:t>Human body</a:t>
            </a:r>
          </a:p>
        </p:txBody>
      </p:sp>
      <p:sp>
        <p:nvSpPr>
          <p:cNvPr name="TextBox 31" id="31"/>
          <p:cNvSpPr txBox="true"/>
          <p:nvPr/>
        </p:nvSpPr>
        <p:spPr>
          <a:xfrm rot="0">
            <a:off x="5219700" y="7670336"/>
            <a:ext cx="3657600" cy="1253490"/>
          </a:xfrm>
          <a:prstGeom prst="rect">
            <a:avLst/>
          </a:prstGeom>
        </p:spPr>
        <p:txBody>
          <a:bodyPr anchor="t" rtlCol="false" tIns="0" lIns="0" bIns="0" rIns="0">
            <a:spAutoFit/>
          </a:bodyPr>
          <a:lstStyle/>
          <a:p>
            <a:pPr algn="ctr">
              <a:lnSpc>
                <a:spcPts val="3360"/>
              </a:lnSpc>
            </a:pPr>
            <a:r>
              <a:rPr lang="en-US" sz="2400">
                <a:solidFill>
                  <a:srgbClr val="FFFFFF"/>
                </a:solidFill>
                <a:latin typeface="Disket Mono"/>
                <a:ea typeface="Disket Mono"/>
                <a:cs typeface="Disket Mono"/>
                <a:sym typeface="Disket Mono"/>
              </a:rPr>
              <a:t>Eliza</a:t>
            </a:r>
          </a:p>
          <a:p>
            <a:pPr algn="ctr">
              <a:lnSpc>
                <a:spcPts val="3360"/>
              </a:lnSpc>
            </a:pPr>
            <a:r>
              <a:rPr lang="en-US" sz="2400">
                <a:solidFill>
                  <a:srgbClr val="FFFFFF"/>
                </a:solidFill>
                <a:latin typeface="Disket Mono"/>
                <a:ea typeface="Disket Mono"/>
                <a:cs typeface="Disket Mono"/>
                <a:sym typeface="Disket Mono"/>
              </a:rPr>
              <a:t>Graph theory simulator</a:t>
            </a:r>
          </a:p>
        </p:txBody>
      </p:sp>
      <p:sp>
        <p:nvSpPr>
          <p:cNvPr name="TextBox 32" id="32"/>
          <p:cNvSpPr txBox="true"/>
          <p:nvPr/>
        </p:nvSpPr>
        <p:spPr>
          <a:xfrm rot="0">
            <a:off x="13562902" y="7670336"/>
            <a:ext cx="3657600" cy="1253490"/>
          </a:xfrm>
          <a:prstGeom prst="rect">
            <a:avLst/>
          </a:prstGeom>
        </p:spPr>
        <p:txBody>
          <a:bodyPr anchor="t" rtlCol="false" tIns="0" lIns="0" bIns="0" rIns="0">
            <a:spAutoFit/>
          </a:bodyPr>
          <a:lstStyle/>
          <a:p>
            <a:pPr algn="ctr">
              <a:lnSpc>
                <a:spcPts val="3360"/>
              </a:lnSpc>
            </a:pPr>
            <a:r>
              <a:rPr lang="en-US" sz="2400">
                <a:solidFill>
                  <a:srgbClr val="FFFFFF"/>
                </a:solidFill>
                <a:latin typeface="Disket Mono"/>
                <a:ea typeface="Disket Mono"/>
                <a:cs typeface="Disket Mono"/>
                <a:sym typeface="Disket Mono"/>
              </a:rPr>
              <a:t>Tab</a:t>
            </a:r>
          </a:p>
          <a:p>
            <a:pPr algn="ctr">
              <a:lnSpc>
                <a:spcPts val="3360"/>
              </a:lnSpc>
            </a:pPr>
            <a:r>
              <a:rPr lang="en-US" sz="2400">
                <a:solidFill>
                  <a:srgbClr val="FFFFFF"/>
                </a:solidFill>
                <a:latin typeface="Disket Mono"/>
                <a:ea typeface="Disket Mono"/>
                <a:cs typeface="Disket Mono"/>
                <a:sym typeface="Disket Mono"/>
              </a:rPr>
              <a:t>chemestry platform</a:t>
            </a:r>
          </a:p>
        </p:txBody>
      </p:sp>
      <p:sp>
        <p:nvSpPr>
          <p:cNvPr name="TextBox 33" id="33"/>
          <p:cNvSpPr txBox="true"/>
          <p:nvPr/>
        </p:nvSpPr>
        <p:spPr>
          <a:xfrm rot="0">
            <a:off x="9410700" y="7684785"/>
            <a:ext cx="3657600" cy="834390"/>
          </a:xfrm>
          <a:prstGeom prst="rect">
            <a:avLst/>
          </a:prstGeom>
        </p:spPr>
        <p:txBody>
          <a:bodyPr anchor="t" rtlCol="false" tIns="0" lIns="0" bIns="0" rIns="0">
            <a:spAutoFit/>
          </a:bodyPr>
          <a:lstStyle/>
          <a:p>
            <a:pPr algn="ctr">
              <a:lnSpc>
                <a:spcPts val="3360"/>
              </a:lnSpc>
            </a:pPr>
            <a:r>
              <a:rPr lang="en-US" sz="2400">
                <a:solidFill>
                  <a:srgbClr val="FFFFFF"/>
                </a:solidFill>
                <a:latin typeface="Disket Mono"/>
                <a:ea typeface="Disket Mono"/>
                <a:cs typeface="Disket Mono"/>
                <a:sym typeface="Disket Mono"/>
              </a:rPr>
              <a:t>Sofia</a:t>
            </a:r>
          </a:p>
          <a:p>
            <a:pPr algn="ctr">
              <a:lnSpc>
                <a:spcPts val="3360"/>
              </a:lnSpc>
            </a:pPr>
            <a:r>
              <a:rPr lang="en-US" sz="2400">
                <a:solidFill>
                  <a:srgbClr val="FFFFFF"/>
                </a:solidFill>
                <a:latin typeface="Disket Mono"/>
                <a:ea typeface="Disket Mono"/>
                <a:cs typeface="Disket Mono"/>
                <a:sym typeface="Disket Mono"/>
              </a:rPr>
              <a:t>superhero game</a:t>
            </a:r>
          </a:p>
        </p:txBody>
      </p:sp>
      <p:sp>
        <p:nvSpPr>
          <p:cNvPr name="TextBox 34" id="34"/>
          <p:cNvSpPr txBox="true"/>
          <p:nvPr/>
        </p:nvSpPr>
        <p:spPr>
          <a:xfrm rot="0">
            <a:off x="1659634" y="2510570"/>
            <a:ext cx="11408666" cy="1296036"/>
          </a:xfrm>
          <a:prstGeom prst="rect">
            <a:avLst/>
          </a:prstGeom>
        </p:spPr>
        <p:txBody>
          <a:bodyPr anchor="t" rtlCol="false" tIns="0" lIns="0" bIns="0" rIns="0">
            <a:spAutoFit/>
          </a:bodyPr>
          <a:lstStyle/>
          <a:p>
            <a:pPr algn="l">
              <a:lnSpc>
                <a:spcPts val="9520"/>
              </a:lnSpc>
            </a:pPr>
            <a:r>
              <a:rPr lang="en-US" sz="8500">
                <a:solidFill>
                  <a:srgbClr val="FF63D8"/>
                </a:solidFill>
                <a:latin typeface="Arcade Gamer"/>
                <a:ea typeface="Arcade Gamer"/>
                <a:cs typeface="Arcade Gamer"/>
                <a:sym typeface="Arcade Gamer"/>
              </a:rPr>
              <a:t>PROJECT IDEAS</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659803" y="1169763"/>
            <a:ext cx="3523234" cy="1500320"/>
            <a:chOff x="0" y="0"/>
            <a:chExt cx="812800" cy="346119"/>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812800" cy="346119"/>
            </a:xfrm>
            <a:custGeom>
              <a:avLst/>
              <a:gdLst/>
              <a:ahLst/>
              <a:cxnLst/>
              <a:rect r="r" b="b" t="t" l="l"/>
              <a:pathLst>
                <a:path h="346119" w="812800">
                  <a:moveTo>
                    <a:pt x="43948" y="0"/>
                  </a:moveTo>
                  <a:lnTo>
                    <a:pt x="768852" y="0"/>
                  </a:lnTo>
                  <a:cubicBezTo>
                    <a:pt x="793124" y="0"/>
                    <a:pt x="812800" y="19676"/>
                    <a:pt x="812800" y="43948"/>
                  </a:cubicBezTo>
                  <a:lnTo>
                    <a:pt x="812800" y="302172"/>
                  </a:lnTo>
                  <a:cubicBezTo>
                    <a:pt x="812800" y="326443"/>
                    <a:pt x="793124" y="346119"/>
                    <a:pt x="768852" y="346119"/>
                  </a:cubicBezTo>
                  <a:lnTo>
                    <a:pt x="43948" y="346119"/>
                  </a:lnTo>
                  <a:cubicBezTo>
                    <a:pt x="19676" y="346119"/>
                    <a:pt x="0" y="326443"/>
                    <a:pt x="0" y="302172"/>
                  </a:cubicBezTo>
                  <a:lnTo>
                    <a:pt x="0" y="43948"/>
                  </a:lnTo>
                  <a:cubicBezTo>
                    <a:pt x="0" y="19676"/>
                    <a:pt x="19676" y="0"/>
                    <a:pt x="43948" y="0"/>
                  </a:cubicBezTo>
                  <a:close/>
                </a:path>
              </a:pathLst>
            </a:custGeom>
            <a:solidFill>
              <a:srgbClr val="FFFFFF"/>
            </a:solidFill>
          </p:spPr>
        </p:sp>
        <p:sp>
          <p:nvSpPr>
            <p:cNvPr name="TextBox 4" id="4"/>
            <p:cNvSpPr txBox="true"/>
            <p:nvPr/>
          </p:nvSpPr>
          <p:spPr>
            <a:xfrm>
              <a:off x="0" y="-76200"/>
              <a:ext cx="812800" cy="422319"/>
            </a:xfrm>
            <a:prstGeom prst="rect">
              <a:avLst/>
            </a:prstGeom>
          </p:spPr>
          <p:txBody>
            <a:bodyPr anchor="ctr" rtlCol="false" tIns="254000" lIns="254000" bIns="254000" rIns="254000"/>
            <a:lstStyle/>
            <a:p>
              <a:pPr algn="ctr">
                <a:lnSpc>
                  <a:spcPts val="3499"/>
                </a:lnSpc>
              </a:pPr>
              <a:r>
                <a:rPr lang="en-US" sz="2499">
                  <a:solidFill>
                    <a:srgbClr val="000000"/>
                  </a:solidFill>
                  <a:latin typeface="Arcade Gamer"/>
                  <a:ea typeface="Arcade Gamer"/>
                  <a:cs typeface="Arcade Gamer"/>
                  <a:sym typeface="Arcade Gamer"/>
                </a:rPr>
                <a:t>MAIN (MENU)</a:t>
              </a:r>
            </a:p>
          </p:txBody>
        </p:sp>
      </p:grpSp>
      <p:grpSp>
        <p:nvGrpSpPr>
          <p:cNvPr name="Group 5" id="5"/>
          <p:cNvGrpSpPr/>
          <p:nvPr/>
        </p:nvGrpSpPr>
        <p:grpSpPr>
          <a:xfrm rot="0">
            <a:off x="2487284" y="4995397"/>
            <a:ext cx="2511007" cy="884157"/>
            <a:chOff x="0" y="0"/>
            <a:chExt cx="1226396" cy="431829"/>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1226396" cy="431829"/>
            </a:xfrm>
            <a:custGeom>
              <a:avLst/>
              <a:gdLst/>
              <a:ahLst/>
              <a:cxnLst/>
              <a:rect r="r" b="b" t="t" l="l"/>
              <a:pathLst>
                <a:path h="431829" w="1226396">
                  <a:moveTo>
                    <a:pt x="61664" y="0"/>
                  </a:moveTo>
                  <a:lnTo>
                    <a:pt x="1164732" y="0"/>
                  </a:lnTo>
                  <a:cubicBezTo>
                    <a:pt x="1198788" y="0"/>
                    <a:pt x="1226396" y="27608"/>
                    <a:pt x="1226396" y="61664"/>
                  </a:cubicBezTo>
                  <a:lnTo>
                    <a:pt x="1226396" y="370166"/>
                  </a:lnTo>
                  <a:cubicBezTo>
                    <a:pt x="1226396" y="386520"/>
                    <a:pt x="1219899" y="402204"/>
                    <a:pt x="1208335" y="413768"/>
                  </a:cubicBezTo>
                  <a:cubicBezTo>
                    <a:pt x="1196771" y="425333"/>
                    <a:pt x="1181087" y="431829"/>
                    <a:pt x="1164732" y="431829"/>
                  </a:cubicBezTo>
                  <a:lnTo>
                    <a:pt x="61664" y="431829"/>
                  </a:lnTo>
                  <a:cubicBezTo>
                    <a:pt x="45310" y="431829"/>
                    <a:pt x="29625" y="425333"/>
                    <a:pt x="18061" y="413768"/>
                  </a:cubicBezTo>
                  <a:cubicBezTo>
                    <a:pt x="6497" y="402204"/>
                    <a:pt x="0" y="386520"/>
                    <a:pt x="0" y="370166"/>
                  </a:cubicBezTo>
                  <a:lnTo>
                    <a:pt x="0" y="61664"/>
                  </a:lnTo>
                  <a:cubicBezTo>
                    <a:pt x="0" y="45310"/>
                    <a:pt x="6497" y="29625"/>
                    <a:pt x="18061" y="18061"/>
                  </a:cubicBezTo>
                  <a:cubicBezTo>
                    <a:pt x="29625" y="6497"/>
                    <a:pt x="45310" y="0"/>
                    <a:pt x="61664" y="0"/>
                  </a:cubicBezTo>
                  <a:close/>
                </a:path>
              </a:pathLst>
            </a:custGeom>
            <a:solidFill>
              <a:srgbClr val="CB34A5"/>
            </a:solidFill>
          </p:spPr>
        </p:sp>
        <p:sp>
          <p:nvSpPr>
            <p:cNvPr name="TextBox 7" id="7"/>
            <p:cNvSpPr txBox="true"/>
            <p:nvPr/>
          </p:nvSpPr>
          <p:spPr>
            <a:xfrm>
              <a:off x="0" y="-28575"/>
              <a:ext cx="1226396"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UI Main</a:t>
              </a:r>
            </a:p>
          </p:txBody>
        </p:sp>
      </p:grpSp>
      <p:grpSp>
        <p:nvGrpSpPr>
          <p:cNvPr name="Group 8" id="8"/>
          <p:cNvGrpSpPr/>
          <p:nvPr/>
        </p:nvGrpSpPr>
        <p:grpSpPr>
          <a:xfrm rot="0">
            <a:off x="2640717" y="7841704"/>
            <a:ext cx="2204140" cy="1090322"/>
            <a:chOff x="0" y="0"/>
            <a:chExt cx="1076520" cy="532522"/>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ABE3F9"/>
            </a:solidFill>
          </p:spPr>
        </p:sp>
        <p:sp>
          <p:nvSpPr>
            <p:cNvPr name="TextBox 10" id="10"/>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Graphics</a:t>
              </a:r>
            </a:p>
          </p:txBody>
        </p:sp>
      </p:grpSp>
      <p:sp>
        <p:nvSpPr>
          <p:cNvPr name="AutoShape 11" id="11">
            <a:extLst>
              <a:ext uri="{C183D7F6-B498-43B3-948B-1728B52AA6E4}">
                <adec:decorative xmlns:adec="http://schemas.microsoft.com/office/drawing/2017/decorative" val="1"/>
              </a:ext>
            </a:extLst>
          </p:cNvPr>
          <p:cNvSpPr/>
          <p:nvPr/>
        </p:nvSpPr>
        <p:spPr>
          <a:xfrm flipH="true">
            <a:off x="4649923" y="2670082"/>
            <a:ext cx="4771497" cy="2325315"/>
          </a:xfrm>
          <a:prstGeom prst="line">
            <a:avLst/>
          </a:prstGeom>
          <a:ln cap="rnd" w="19050">
            <a:solidFill>
              <a:srgbClr val="FFFFFF"/>
            </a:solidFill>
            <a:prstDash val="solid"/>
            <a:headEnd type="none" len="sm" w="sm"/>
            <a:tailEnd type="triangle" len="med" w="lg"/>
          </a:ln>
        </p:spPr>
      </p:sp>
      <p:sp>
        <p:nvSpPr>
          <p:cNvPr name="AutoShape 12" id="12">
            <a:extLst>
              <a:ext uri="{C183D7F6-B498-43B3-948B-1728B52AA6E4}">
                <adec:decorative xmlns:adec="http://schemas.microsoft.com/office/drawing/2017/decorative" val="1"/>
              </a:ext>
            </a:extLst>
          </p:cNvPr>
          <p:cNvSpPr/>
          <p:nvPr/>
        </p:nvSpPr>
        <p:spPr>
          <a:xfrm>
            <a:off x="3742787" y="5879554"/>
            <a:ext cx="0" cy="1962150"/>
          </a:xfrm>
          <a:prstGeom prst="line">
            <a:avLst/>
          </a:prstGeom>
          <a:ln cap="rnd" w="19050">
            <a:solidFill>
              <a:srgbClr val="FFFFFF"/>
            </a:solidFill>
            <a:prstDash val="solid"/>
            <a:headEnd type="none" len="sm" w="sm"/>
            <a:tailEnd type="triangle" len="med" w="lg"/>
          </a:ln>
        </p:spPr>
      </p:sp>
      <p:sp>
        <p:nvSpPr>
          <p:cNvPr name="TextBox 13" id="13"/>
          <p:cNvSpPr txBox="true"/>
          <p:nvPr/>
        </p:nvSpPr>
        <p:spPr>
          <a:xfrm rot="0">
            <a:off x="669917" y="280888"/>
            <a:ext cx="9234029" cy="747812"/>
          </a:xfrm>
          <a:prstGeom prst="rect">
            <a:avLst/>
          </a:prstGeom>
        </p:spPr>
        <p:txBody>
          <a:bodyPr anchor="t" rtlCol="false" tIns="0" lIns="0" bIns="0" rIns="0">
            <a:spAutoFit/>
          </a:bodyPr>
          <a:lstStyle/>
          <a:p>
            <a:pPr algn="ctr">
              <a:lnSpc>
                <a:spcPts val="5588"/>
              </a:lnSpc>
            </a:pPr>
            <a:r>
              <a:rPr lang="en-US" sz="4656">
                <a:solidFill>
                  <a:srgbClr val="FFFFFF"/>
                </a:solidFill>
                <a:latin typeface="Arcade Gamer"/>
                <a:ea typeface="Arcade Gamer"/>
                <a:cs typeface="Arcade Gamer"/>
                <a:sym typeface="Arcade Gamer"/>
              </a:rPr>
              <a:t>Project STRUCTURE</a:t>
            </a:r>
          </a:p>
        </p:txBody>
      </p:sp>
      <p:sp>
        <p:nvSpPr>
          <p:cNvPr name="AutoShape 14" id="14">
            <a:extLst>
              <a:ext uri="{C183D7F6-B498-43B3-948B-1728B52AA6E4}">
                <adec:decorative xmlns:adec="http://schemas.microsoft.com/office/drawing/2017/decorative" val="1"/>
              </a:ext>
            </a:extLst>
          </p:cNvPr>
          <p:cNvSpPr/>
          <p:nvPr/>
        </p:nvSpPr>
        <p:spPr>
          <a:xfrm>
            <a:off x="15736494" y="4178777"/>
            <a:ext cx="0" cy="1258698"/>
          </a:xfrm>
          <a:prstGeom prst="line">
            <a:avLst/>
          </a:prstGeom>
          <a:ln cap="rnd" w="19050">
            <a:solidFill>
              <a:srgbClr val="FFFFFF"/>
            </a:solidFill>
            <a:prstDash val="solid"/>
            <a:headEnd type="none" len="sm" w="sm"/>
            <a:tailEnd type="triangle" len="med" w="lg"/>
          </a:ln>
        </p:spPr>
      </p:sp>
      <p:grpSp>
        <p:nvGrpSpPr>
          <p:cNvPr name="Group 15" id="15"/>
          <p:cNvGrpSpPr/>
          <p:nvPr/>
        </p:nvGrpSpPr>
        <p:grpSpPr>
          <a:xfrm rot="0">
            <a:off x="13666264" y="8451013"/>
            <a:ext cx="4140460" cy="962025"/>
            <a:chOff x="0" y="0"/>
            <a:chExt cx="2022235" cy="469861"/>
          </a:xfrm>
        </p:grpSpPr>
        <p:sp>
          <p:nvSpPr>
            <p:cNvPr name="Freeform 16" id="16">
              <a:extLst>
                <a:ext uri="{C183D7F6-B498-43B3-948B-1728B52AA6E4}">
                  <adec:decorative xmlns:adec="http://schemas.microsoft.com/office/drawing/2017/decorative" val="1"/>
                </a:ext>
              </a:extLst>
            </p:cNvPr>
            <p:cNvSpPr/>
            <p:nvPr/>
          </p:nvSpPr>
          <p:spPr>
            <a:xfrm flipH="false" flipV="false" rot="0">
              <a:off x="0" y="0"/>
              <a:ext cx="2022235" cy="469861"/>
            </a:xfrm>
            <a:custGeom>
              <a:avLst/>
              <a:gdLst/>
              <a:ahLst/>
              <a:cxnLst/>
              <a:rect r="r" b="b" t="t" l="l"/>
              <a:pathLst>
                <a:path h="469861" w="2022235">
                  <a:moveTo>
                    <a:pt x="37396" y="0"/>
                  </a:moveTo>
                  <a:lnTo>
                    <a:pt x="1984838" y="0"/>
                  </a:lnTo>
                  <a:cubicBezTo>
                    <a:pt x="2005492" y="0"/>
                    <a:pt x="2022235" y="16743"/>
                    <a:pt x="2022235" y="37396"/>
                  </a:cubicBezTo>
                  <a:lnTo>
                    <a:pt x="2022235" y="432464"/>
                  </a:lnTo>
                  <a:cubicBezTo>
                    <a:pt x="2022235" y="453118"/>
                    <a:pt x="2005492" y="469861"/>
                    <a:pt x="1984838" y="469861"/>
                  </a:cubicBezTo>
                  <a:lnTo>
                    <a:pt x="37396" y="469861"/>
                  </a:lnTo>
                  <a:cubicBezTo>
                    <a:pt x="16743" y="469861"/>
                    <a:pt x="0" y="453118"/>
                    <a:pt x="0" y="432464"/>
                  </a:cubicBezTo>
                  <a:lnTo>
                    <a:pt x="0" y="37396"/>
                  </a:lnTo>
                  <a:cubicBezTo>
                    <a:pt x="0" y="16743"/>
                    <a:pt x="16743" y="0"/>
                    <a:pt x="37396" y="0"/>
                  </a:cubicBezTo>
                  <a:close/>
                </a:path>
              </a:pathLst>
            </a:custGeom>
            <a:solidFill>
              <a:srgbClr val="CB34A5"/>
            </a:solidFill>
          </p:spPr>
        </p:sp>
        <p:sp>
          <p:nvSpPr>
            <p:cNvPr name="TextBox 17" id="17"/>
            <p:cNvSpPr txBox="true"/>
            <p:nvPr/>
          </p:nvSpPr>
          <p:spPr>
            <a:xfrm>
              <a:off x="0" y="-28575"/>
              <a:ext cx="2022235" cy="498436"/>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Database</a:t>
              </a:r>
            </a:p>
            <a:p>
              <a:pPr algn="ctr">
                <a:lnSpc>
                  <a:spcPts val="2100"/>
                </a:lnSpc>
              </a:pPr>
              <a:r>
                <a:rPr lang="en-US" sz="1500">
                  <a:solidFill>
                    <a:srgbClr val="000000"/>
                  </a:solidFill>
                  <a:latin typeface="Garet"/>
                  <a:ea typeface="Garet"/>
                  <a:cs typeface="Garet"/>
                  <a:sym typeface="Garet"/>
                </a:rPr>
                <a:t>Chemical reactions + Periodic table</a:t>
              </a:r>
            </a:p>
          </p:txBody>
        </p:sp>
      </p:grpSp>
      <p:grpSp>
        <p:nvGrpSpPr>
          <p:cNvPr name="Group 18" id="18"/>
          <p:cNvGrpSpPr/>
          <p:nvPr/>
        </p:nvGrpSpPr>
        <p:grpSpPr>
          <a:xfrm rot="0">
            <a:off x="7217280" y="5143500"/>
            <a:ext cx="2204140" cy="1090322"/>
            <a:chOff x="0" y="0"/>
            <a:chExt cx="1076520" cy="532522"/>
          </a:xfrm>
        </p:grpSpPr>
        <p:sp>
          <p:nvSpPr>
            <p:cNvPr name="Freeform 19" id="19">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ABE3F9"/>
            </a:solidFill>
          </p:spPr>
        </p:sp>
        <p:sp>
          <p:nvSpPr>
            <p:cNvPr name="TextBox 20" id="20"/>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UI dialogues</a:t>
              </a:r>
            </a:p>
          </p:txBody>
        </p:sp>
      </p:grpSp>
      <p:sp>
        <p:nvSpPr>
          <p:cNvPr name="AutoShape 21" id="21">
            <a:extLst>
              <a:ext uri="{C183D7F6-B498-43B3-948B-1728B52AA6E4}">
                <adec:decorative xmlns:adec="http://schemas.microsoft.com/office/drawing/2017/decorative" val="1"/>
              </a:ext>
            </a:extLst>
          </p:cNvPr>
          <p:cNvSpPr/>
          <p:nvPr/>
        </p:nvSpPr>
        <p:spPr>
          <a:xfrm flipH="true">
            <a:off x="8319350" y="2670082"/>
            <a:ext cx="1102070" cy="2473418"/>
          </a:xfrm>
          <a:prstGeom prst="line">
            <a:avLst/>
          </a:prstGeom>
          <a:ln cap="rnd" w="19050">
            <a:solidFill>
              <a:srgbClr val="FFFFFF"/>
            </a:solidFill>
            <a:prstDash val="solid"/>
            <a:headEnd type="none" len="sm" w="sm"/>
            <a:tailEnd type="triangle" len="med" w="lg"/>
          </a:ln>
        </p:spPr>
      </p:sp>
      <p:grpSp>
        <p:nvGrpSpPr>
          <p:cNvPr name="Group 22" id="22"/>
          <p:cNvGrpSpPr/>
          <p:nvPr/>
        </p:nvGrpSpPr>
        <p:grpSpPr>
          <a:xfrm rot="0">
            <a:off x="10628587" y="5143500"/>
            <a:ext cx="2204140" cy="1090322"/>
            <a:chOff x="0" y="0"/>
            <a:chExt cx="1076520" cy="532522"/>
          </a:xfrm>
        </p:grpSpPr>
        <p:sp>
          <p:nvSpPr>
            <p:cNvPr name="Freeform 23" id="23">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ABE3F9"/>
            </a:solidFill>
          </p:spPr>
        </p:sp>
        <p:sp>
          <p:nvSpPr>
            <p:cNvPr name="TextBox 24" id="24"/>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Sound Effects</a:t>
              </a:r>
            </a:p>
          </p:txBody>
        </p:sp>
      </p:grpSp>
      <p:sp>
        <p:nvSpPr>
          <p:cNvPr name="AutoShape 25" id="25">
            <a:extLst>
              <a:ext uri="{C183D7F6-B498-43B3-948B-1728B52AA6E4}">
                <adec:decorative xmlns:adec="http://schemas.microsoft.com/office/drawing/2017/decorative" val="1"/>
              </a:ext>
            </a:extLst>
          </p:cNvPr>
          <p:cNvSpPr/>
          <p:nvPr/>
        </p:nvSpPr>
        <p:spPr>
          <a:xfrm>
            <a:off x="9421420" y="2670082"/>
            <a:ext cx="2301872" cy="2467378"/>
          </a:xfrm>
          <a:prstGeom prst="line">
            <a:avLst/>
          </a:prstGeom>
          <a:ln cap="rnd" w="19050">
            <a:solidFill>
              <a:srgbClr val="FFFFFF"/>
            </a:solidFill>
            <a:prstDash val="solid"/>
            <a:headEnd type="none" len="sm" w="sm"/>
            <a:tailEnd type="triangle" len="med" w="lg"/>
          </a:ln>
        </p:spPr>
      </p:sp>
      <p:grpSp>
        <p:nvGrpSpPr>
          <p:cNvPr name="Group 26" id="26"/>
          <p:cNvGrpSpPr/>
          <p:nvPr/>
        </p:nvGrpSpPr>
        <p:grpSpPr>
          <a:xfrm rot="0">
            <a:off x="13666264" y="5437475"/>
            <a:ext cx="4140460" cy="884157"/>
            <a:chOff x="0" y="0"/>
            <a:chExt cx="2022235" cy="431829"/>
          </a:xfrm>
        </p:grpSpPr>
        <p:sp>
          <p:nvSpPr>
            <p:cNvPr name="Freeform 27" id="27">
              <a:extLst>
                <a:ext uri="{C183D7F6-B498-43B3-948B-1728B52AA6E4}">
                  <adec:decorative xmlns:adec="http://schemas.microsoft.com/office/drawing/2017/decorative" val="1"/>
                </a:ext>
              </a:extLst>
            </p:cNvPr>
            <p:cNvSpPr/>
            <p:nvPr/>
          </p:nvSpPr>
          <p:spPr>
            <a:xfrm flipH="false" flipV="false" rot="0">
              <a:off x="0" y="0"/>
              <a:ext cx="2022235" cy="431829"/>
            </a:xfrm>
            <a:custGeom>
              <a:avLst/>
              <a:gdLst/>
              <a:ahLst/>
              <a:cxnLst/>
              <a:rect r="r" b="b" t="t" l="l"/>
              <a:pathLst>
                <a:path h="431829" w="2022235">
                  <a:moveTo>
                    <a:pt x="37396" y="0"/>
                  </a:moveTo>
                  <a:lnTo>
                    <a:pt x="1984838" y="0"/>
                  </a:lnTo>
                  <a:cubicBezTo>
                    <a:pt x="2005492" y="0"/>
                    <a:pt x="2022235" y="16743"/>
                    <a:pt x="2022235" y="37396"/>
                  </a:cubicBezTo>
                  <a:lnTo>
                    <a:pt x="2022235" y="394433"/>
                  </a:lnTo>
                  <a:cubicBezTo>
                    <a:pt x="2022235" y="415086"/>
                    <a:pt x="2005492" y="431829"/>
                    <a:pt x="1984838" y="431829"/>
                  </a:cubicBezTo>
                  <a:lnTo>
                    <a:pt x="37396" y="431829"/>
                  </a:lnTo>
                  <a:cubicBezTo>
                    <a:pt x="16743" y="431829"/>
                    <a:pt x="0" y="415086"/>
                    <a:pt x="0" y="394433"/>
                  </a:cubicBezTo>
                  <a:lnTo>
                    <a:pt x="0" y="37396"/>
                  </a:lnTo>
                  <a:cubicBezTo>
                    <a:pt x="0" y="16743"/>
                    <a:pt x="16743" y="0"/>
                    <a:pt x="37396" y="0"/>
                  </a:cubicBezTo>
                  <a:close/>
                </a:path>
              </a:pathLst>
            </a:custGeom>
            <a:solidFill>
              <a:srgbClr val="CB34A5"/>
            </a:solidFill>
          </p:spPr>
        </p:sp>
        <p:sp>
          <p:nvSpPr>
            <p:cNvPr name="TextBox 28" id="28"/>
            <p:cNvSpPr txBox="true"/>
            <p:nvPr/>
          </p:nvSpPr>
          <p:spPr>
            <a:xfrm>
              <a:off x="0" y="-28575"/>
              <a:ext cx="2022235"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Classes to manage the data</a:t>
              </a:r>
            </a:p>
          </p:txBody>
        </p:sp>
      </p:grpSp>
      <p:sp>
        <p:nvSpPr>
          <p:cNvPr name="AutoShape 29" id="29">
            <a:extLst>
              <a:ext uri="{C183D7F6-B498-43B3-948B-1728B52AA6E4}">
                <adec:decorative xmlns:adec="http://schemas.microsoft.com/office/drawing/2017/decorative" val="1"/>
              </a:ext>
            </a:extLst>
          </p:cNvPr>
          <p:cNvSpPr/>
          <p:nvPr/>
        </p:nvSpPr>
        <p:spPr>
          <a:xfrm>
            <a:off x="15736494" y="6321632"/>
            <a:ext cx="0" cy="2129381"/>
          </a:xfrm>
          <a:prstGeom prst="line">
            <a:avLst/>
          </a:prstGeom>
          <a:ln cap="rnd" w="19050">
            <a:solidFill>
              <a:srgbClr val="FFFFFF"/>
            </a:solidFill>
            <a:prstDash val="solid"/>
            <a:headEnd type="none" len="sm" w="sm"/>
            <a:tailEnd type="triangle" len="med" w="lg"/>
          </a:ln>
        </p:spPr>
      </p:sp>
      <p:grpSp>
        <p:nvGrpSpPr>
          <p:cNvPr name="Group 30" id="30"/>
          <p:cNvGrpSpPr/>
          <p:nvPr/>
        </p:nvGrpSpPr>
        <p:grpSpPr>
          <a:xfrm rot="0">
            <a:off x="14634424" y="3088455"/>
            <a:ext cx="2204140" cy="1090322"/>
            <a:chOff x="0" y="0"/>
            <a:chExt cx="1076520" cy="532522"/>
          </a:xfrm>
        </p:grpSpPr>
        <p:sp>
          <p:nvSpPr>
            <p:cNvPr name="Freeform 31" id="31">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00CCAE"/>
            </a:solidFill>
          </p:spPr>
        </p:sp>
        <p:sp>
          <p:nvSpPr>
            <p:cNvPr name="TextBox 32" id="32"/>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User Manual</a:t>
              </a:r>
            </a:p>
          </p:txBody>
        </p:sp>
      </p:grpSp>
      <p:sp>
        <p:nvSpPr>
          <p:cNvPr name="AutoShape 33" id="33">
            <a:extLst>
              <a:ext uri="{C183D7F6-B498-43B3-948B-1728B52AA6E4}">
                <adec:decorative xmlns:adec="http://schemas.microsoft.com/office/drawing/2017/decorative" val="1"/>
              </a:ext>
            </a:extLst>
          </p:cNvPr>
          <p:cNvSpPr/>
          <p:nvPr/>
        </p:nvSpPr>
        <p:spPr>
          <a:xfrm>
            <a:off x="11183036" y="1919922"/>
            <a:ext cx="4553457" cy="1168533"/>
          </a:xfrm>
          <a:prstGeom prst="line">
            <a:avLst/>
          </a:prstGeom>
          <a:ln cap="rnd" w="19050">
            <a:solidFill>
              <a:srgbClr val="FFFFFF"/>
            </a:solidFill>
            <a:prstDash val="solid"/>
            <a:headEnd type="none" len="sm" w="sm"/>
            <a:tailEnd type="triangle" len="med" w="lg"/>
          </a:ln>
        </p:spPr>
      </p:sp>
      <p:grpSp>
        <p:nvGrpSpPr>
          <p:cNvPr name="Group 34" id="34"/>
          <p:cNvGrpSpPr/>
          <p:nvPr/>
        </p:nvGrpSpPr>
        <p:grpSpPr>
          <a:xfrm rot="0">
            <a:off x="7217280" y="7685656"/>
            <a:ext cx="2204140" cy="1090322"/>
            <a:chOff x="0" y="0"/>
            <a:chExt cx="1076520" cy="532522"/>
          </a:xfrm>
        </p:grpSpPr>
        <p:sp>
          <p:nvSpPr>
            <p:cNvPr name="Freeform 35" id="35">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F8E505"/>
            </a:solidFill>
          </p:spPr>
        </p:sp>
        <p:sp>
          <p:nvSpPr>
            <p:cNvPr name="TextBox 36" id="36"/>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Story</a:t>
              </a:r>
            </a:p>
          </p:txBody>
        </p:sp>
      </p:grpSp>
      <p:sp>
        <p:nvSpPr>
          <p:cNvPr name="AutoShape 37" id="37">
            <a:extLst>
              <a:ext uri="{C183D7F6-B498-43B3-948B-1728B52AA6E4}">
                <adec:decorative xmlns:adec="http://schemas.microsoft.com/office/drawing/2017/decorative" val="1"/>
              </a:ext>
            </a:extLst>
          </p:cNvPr>
          <p:cNvSpPr/>
          <p:nvPr/>
        </p:nvSpPr>
        <p:spPr>
          <a:xfrm flipH="true">
            <a:off x="8319350" y="6233822"/>
            <a:ext cx="0" cy="1451834"/>
          </a:xfrm>
          <a:prstGeom prst="line">
            <a:avLst/>
          </a:prstGeom>
          <a:ln cap="rnd" w="19050">
            <a:solidFill>
              <a:srgbClr val="FFFFFF"/>
            </a:solidFill>
            <a:prstDash val="solid"/>
            <a:headEnd type="none" len="sm" w="sm"/>
            <a:tailEnd type="triangle" len="med" w="lg"/>
          </a:ln>
        </p:spPr>
      </p:sp>
      <p:grpSp>
        <p:nvGrpSpPr>
          <p:cNvPr name="Group 38" id="38"/>
          <p:cNvGrpSpPr/>
          <p:nvPr/>
        </p:nvGrpSpPr>
        <p:grpSpPr>
          <a:xfrm rot="0">
            <a:off x="283144" y="7140495"/>
            <a:ext cx="2204140" cy="1090322"/>
            <a:chOff x="0" y="0"/>
            <a:chExt cx="1076520" cy="532522"/>
          </a:xfrm>
        </p:grpSpPr>
        <p:sp>
          <p:nvSpPr>
            <p:cNvPr name="Freeform 39" id="39">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585EFF"/>
            </a:solidFill>
          </p:spPr>
        </p:sp>
        <p:sp>
          <p:nvSpPr>
            <p:cNvPr name="TextBox 40" id="40"/>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Settings</a:t>
              </a:r>
            </a:p>
          </p:txBody>
        </p:sp>
      </p:grpSp>
      <p:sp>
        <p:nvSpPr>
          <p:cNvPr name="AutoShape 41" id="41">
            <a:extLst>
              <a:ext uri="{C183D7F6-B498-43B3-948B-1728B52AA6E4}">
                <adec:decorative xmlns:adec="http://schemas.microsoft.com/office/drawing/2017/decorative" val="1"/>
              </a:ext>
            </a:extLst>
          </p:cNvPr>
          <p:cNvSpPr/>
          <p:nvPr/>
        </p:nvSpPr>
        <p:spPr>
          <a:xfrm flipH="true">
            <a:off x="1385214" y="5879554"/>
            <a:ext cx="2357573" cy="1260941"/>
          </a:xfrm>
          <a:prstGeom prst="line">
            <a:avLst/>
          </a:prstGeom>
          <a:ln cap="rnd" w="19050">
            <a:solidFill>
              <a:srgbClr val="FFFFFF"/>
            </a:solidFill>
            <a:prstDash val="solid"/>
            <a:headEnd type="none" len="sm" w="sm"/>
            <a:tailEnd type="triangle" len="med" w="lg"/>
          </a:ln>
        </p:spPr>
      </p:sp>
      <p:grpSp>
        <p:nvGrpSpPr>
          <p:cNvPr name="Group 42" id="42"/>
          <p:cNvGrpSpPr/>
          <p:nvPr/>
        </p:nvGrpSpPr>
        <p:grpSpPr>
          <a:xfrm rot="0">
            <a:off x="4649923" y="6595334"/>
            <a:ext cx="2204140" cy="1090322"/>
            <a:chOff x="0" y="0"/>
            <a:chExt cx="1076520" cy="532522"/>
          </a:xfrm>
        </p:grpSpPr>
        <p:sp>
          <p:nvSpPr>
            <p:cNvPr name="Freeform 43" id="43">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FFFFFF"/>
            </a:solidFill>
          </p:spPr>
        </p:sp>
        <p:sp>
          <p:nvSpPr>
            <p:cNvPr name="TextBox 44" id="44"/>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Level Games</a:t>
              </a:r>
            </a:p>
          </p:txBody>
        </p:sp>
      </p:grpSp>
      <p:sp>
        <p:nvSpPr>
          <p:cNvPr name="AutoShape 45" id="45">
            <a:extLst>
              <a:ext uri="{C183D7F6-B498-43B3-948B-1728B52AA6E4}">
                <adec:decorative xmlns:adec="http://schemas.microsoft.com/office/drawing/2017/decorative" val="1"/>
              </a:ext>
            </a:extLst>
          </p:cNvPr>
          <p:cNvSpPr/>
          <p:nvPr/>
        </p:nvSpPr>
        <p:spPr>
          <a:xfrm>
            <a:off x="3742787" y="5879554"/>
            <a:ext cx="2009206" cy="715780"/>
          </a:xfrm>
          <a:prstGeom prst="line">
            <a:avLst/>
          </a:prstGeom>
          <a:ln cap="rnd" w="19050">
            <a:solidFill>
              <a:srgbClr val="FFFFFF"/>
            </a:solidFill>
            <a:prstDash val="solid"/>
            <a:headEnd type="none" len="sm" w="sm"/>
            <a:tailEnd type="triangle" len="med" w="lg"/>
          </a:ln>
        </p:spPr>
      </p:sp>
      <p:grpSp>
        <p:nvGrpSpPr>
          <p:cNvPr name="Group 46" id="46"/>
          <p:cNvGrpSpPr/>
          <p:nvPr/>
        </p:nvGrpSpPr>
        <p:grpSpPr>
          <a:xfrm rot="0">
            <a:off x="15462476" y="451106"/>
            <a:ext cx="1180896" cy="884157"/>
            <a:chOff x="0" y="0"/>
            <a:chExt cx="576759" cy="431829"/>
          </a:xfrm>
        </p:grpSpPr>
        <p:sp>
          <p:nvSpPr>
            <p:cNvPr name="Freeform 47" id="47">
              <a:extLst>
                <a:ext uri="{C183D7F6-B498-43B3-948B-1728B52AA6E4}">
                  <adec:decorative xmlns:adec="http://schemas.microsoft.com/office/drawing/2017/decorative" val="1"/>
                </a:ext>
              </a:extLst>
            </p:cNvPr>
            <p:cNvSpPr/>
            <p:nvPr/>
          </p:nvSpPr>
          <p:spPr>
            <a:xfrm flipH="false" flipV="false" rot="0">
              <a:off x="0" y="0"/>
              <a:ext cx="576759" cy="431829"/>
            </a:xfrm>
            <a:custGeom>
              <a:avLst/>
              <a:gdLst/>
              <a:ahLst/>
              <a:cxnLst/>
              <a:rect r="r" b="b" t="t" l="l"/>
              <a:pathLst>
                <a:path h="431829" w="576759">
                  <a:moveTo>
                    <a:pt x="131119" y="0"/>
                  </a:moveTo>
                  <a:lnTo>
                    <a:pt x="445640" y="0"/>
                  </a:lnTo>
                  <a:cubicBezTo>
                    <a:pt x="480415" y="0"/>
                    <a:pt x="513765" y="13814"/>
                    <a:pt x="538355" y="38404"/>
                  </a:cubicBezTo>
                  <a:cubicBezTo>
                    <a:pt x="562945" y="62994"/>
                    <a:pt x="576759" y="96344"/>
                    <a:pt x="576759" y="131119"/>
                  </a:cubicBezTo>
                  <a:lnTo>
                    <a:pt x="576759" y="300710"/>
                  </a:lnTo>
                  <a:cubicBezTo>
                    <a:pt x="576759" y="373125"/>
                    <a:pt x="518055" y="431829"/>
                    <a:pt x="445640" y="431829"/>
                  </a:cubicBezTo>
                  <a:lnTo>
                    <a:pt x="131119" y="431829"/>
                  </a:lnTo>
                  <a:cubicBezTo>
                    <a:pt x="58704" y="431829"/>
                    <a:pt x="0" y="373125"/>
                    <a:pt x="0" y="300710"/>
                  </a:cubicBezTo>
                  <a:lnTo>
                    <a:pt x="0" y="131119"/>
                  </a:lnTo>
                  <a:cubicBezTo>
                    <a:pt x="0" y="58704"/>
                    <a:pt x="58704" y="0"/>
                    <a:pt x="131119" y="0"/>
                  </a:cubicBezTo>
                  <a:close/>
                </a:path>
              </a:pathLst>
            </a:custGeom>
            <a:solidFill>
              <a:srgbClr val="00C49C"/>
            </a:solidFill>
          </p:spPr>
        </p:sp>
        <p:sp>
          <p:nvSpPr>
            <p:cNvPr name="TextBox 48" id="48"/>
            <p:cNvSpPr txBox="true"/>
            <p:nvPr/>
          </p:nvSpPr>
          <p:spPr>
            <a:xfrm>
              <a:off x="0" y="-28575"/>
              <a:ext cx="576759"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Tab</a:t>
              </a:r>
            </a:p>
          </p:txBody>
        </p:sp>
      </p:grpSp>
      <p:grpSp>
        <p:nvGrpSpPr>
          <p:cNvPr name="Group 49" id="49"/>
          <p:cNvGrpSpPr/>
          <p:nvPr/>
        </p:nvGrpSpPr>
        <p:grpSpPr>
          <a:xfrm rot="0">
            <a:off x="12960933" y="451106"/>
            <a:ext cx="1308302" cy="884157"/>
            <a:chOff x="0" y="0"/>
            <a:chExt cx="638985" cy="431829"/>
          </a:xfrm>
        </p:grpSpPr>
        <p:sp>
          <p:nvSpPr>
            <p:cNvPr name="Freeform 50" id="50">
              <a:extLst>
                <a:ext uri="{C183D7F6-B498-43B3-948B-1728B52AA6E4}">
                  <adec:decorative xmlns:adec="http://schemas.microsoft.com/office/drawing/2017/decorative" val="1"/>
                </a:ext>
              </a:extLst>
            </p:cNvPr>
            <p:cNvSpPr/>
            <p:nvPr/>
          </p:nvSpPr>
          <p:spPr>
            <a:xfrm flipH="false" flipV="false" rot="0">
              <a:off x="0" y="0"/>
              <a:ext cx="638985" cy="431829"/>
            </a:xfrm>
            <a:custGeom>
              <a:avLst/>
              <a:gdLst/>
              <a:ahLst/>
              <a:cxnLst/>
              <a:rect r="r" b="b" t="t" l="l"/>
              <a:pathLst>
                <a:path h="431829" w="638985">
                  <a:moveTo>
                    <a:pt x="118351" y="0"/>
                  </a:moveTo>
                  <a:lnTo>
                    <a:pt x="520635" y="0"/>
                  </a:lnTo>
                  <a:cubicBezTo>
                    <a:pt x="585998" y="0"/>
                    <a:pt x="638985" y="52987"/>
                    <a:pt x="638985" y="118351"/>
                  </a:cubicBezTo>
                  <a:lnTo>
                    <a:pt x="638985" y="313479"/>
                  </a:lnTo>
                  <a:cubicBezTo>
                    <a:pt x="638985" y="378842"/>
                    <a:pt x="585998" y="431829"/>
                    <a:pt x="520635" y="431829"/>
                  </a:cubicBezTo>
                  <a:lnTo>
                    <a:pt x="118351" y="431829"/>
                  </a:lnTo>
                  <a:cubicBezTo>
                    <a:pt x="52987" y="431829"/>
                    <a:pt x="0" y="378842"/>
                    <a:pt x="0" y="313479"/>
                  </a:cubicBezTo>
                  <a:lnTo>
                    <a:pt x="0" y="118351"/>
                  </a:lnTo>
                  <a:cubicBezTo>
                    <a:pt x="0" y="52987"/>
                    <a:pt x="52987" y="0"/>
                    <a:pt x="118351" y="0"/>
                  </a:cubicBezTo>
                  <a:close/>
                </a:path>
              </a:pathLst>
            </a:custGeom>
            <a:solidFill>
              <a:srgbClr val="ABE3F9"/>
            </a:solidFill>
          </p:spPr>
        </p:sp>
        <p:sp>
          <p:nvSpPr>
            <p:cNvPr name="TextBox 51" id="51"/>
            <p:cNvSpPr txBox="true"/>
            <p:nvPr/>
          </p:nvSpPr>
          <p:spPr>
            <a:xfrm>
              <a:off x="0" y="-28575"/>
              <a:ext cx="638985"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Laila</a:t>
              </a:r>
            </a:p>
          </p:txBody>
        </p:sp>
      </p:grpSp>
      <p:grpSp>
        <p:nvGrpSpPr>
          <p:cNvPr name="Group 52" id="52"/>
          <p:cNvGrpSpPr/>
          <p:nvPr/>
        </p:nvGrpSpPr>
        <p:grpSpPr>
          <a:xfrm rot="0">
            <a:off x="14261717" y="451106"/>
            <a:ext cx="1275266" cy="884157"/>
            <a:chOff x="0" y="0"/>
            <a:chExt cx="622850" cy="431829"/>
          </a:xfrm>
        </p:grpSpPr>
        <p:sp>
          <p:nvSpPr>
            <p:cNvPr name="Freeform 53" id="53">
              <a:extLst>
                <a:ext uri="{C183D7F6-B498-43B3-948B-1728B52AA6E4}">
                  <adec:decorative xmlns:adec="http://schemas.microsoft.com/office/drawing/2017/decorative" val="1"/>
                </a:ext>
              </a:extLst>
            </p:cNvPr>
            <p:cNvSpPr/>
            <p:nvPr/>
          </p:nvSpPr>
          <p:spPr>
            <a:xfrm flipH="false" flipV="false" rot="0">
              <a:off x="0" y="0"/>
              <a:ext cx="622850" cy="431829"/>
            </a:xfrm>
            <a:custGeom>
              <a:avLst/>
              <a:gdLst/>
              <a:ahLst/>
              <a:cxnLst/>
              <a:rect r="r" b="b" t="t" l="l"/>
              <a:pathLst>
                <a:path h="431829" w="622850">
                  <a:moveTo>
                    <a:pt x="121417" y="0"/>
                  </a:moveTo>
                  <a:lnTo>
                    <a:pt x="501434" y="0"/>
                  </a:lnTo>
                  <a:cubicBezTo>
                    <a:pt x="533636" y="0"/>
                    <a:pt x="564518" y="12792"/>
                    <a:pt x="587288" y="35562"/>
                  </a:cubicBezTo>
                  <a:cubicBezTo>
                    <a:pt x="610058" y="58332"/>
                    <a:pt x="622850" y="89215"/>
                    <a:pt x="622850" y="121417"/>
                  </a:cubicBezTo>
                  <a:lnTo>
                    <a:pt x="622850" y="310413"/>
                  </a:lnTo>
                  <a:cubicBezTo>
                    <a:pt x="622850" y="377469"/>
                    <a:pt x="568490" y="431829"/>
                    <a:pt x="501434" y="431829"/>
                  </a:cubicBezTo>
                  <a:lnTo>
                    <a:pt x="121417" y="431829"/>
                  </a:lnTo>
                  <a:cubicBezTo>
                    <a:pt x="54360" y="431829"/>
                    <a:pt x="0" y="377469"/>
                    <a:pt x="0" y="310413"/>
                  </a:cubicBezTo>
                  <a:lnTo>
                    <a:pt x="0" y="121417"/>
                  </a:lnTo>
                  <a:cubicBezTo>
                    <a:pt x="0" y="54360"/>
                    <a:pt x="54360" y="0"/>
                    <a:pt x="121417" y="0"/>
                  </a:cubicBezTo>
                  <a:close/>
                </a:path>
              </a:pathLst>
            </a:custGeom>
            <a:solidFill>
              <a:srgbClr val="585EFF"/>
            </a:solidFill>
          </p:spPr>
        </p:sp>
        <p:sp>
          <p:nvSpPr>
            <p:cNvPr name="TextBox 54" id="54"/>
            <p:cNvSpPr txBox="true"/>
            <p:nvPr/>
          </p:nvSpPr>
          <p:spPr>
            <a:xfrm>
              <a:off x="0" y="-28575"/>
              <a:ext cx="622850"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Eliza</a:t>
              </a:r>
            </a:p>
          </p:txBody>
        </p:sp>
      </p:grpSp>
      <p:grpSp>
        <p:nvGrpSpPr>
          <p:cNvPr name="Group 55" id="55"/>
          <p:cNvGrpSpPr/>
          <p:nvPr/>
        </p:nvGrpSpPr>
        <p:grpSpPr>
          <a:xfrm rot="0">
            <a:off x="16643372" y="451106"/>
            <a:ext cx="1163352" cy="884157"/>
            <a:chOff x="0" y="0"/>
            <a:chExt cx="568191" cy="431829"/>
          </a:xfrm>
        </p:grpSpPr>
        <p:sp>
          <p:nvSpPr>
            <p:cNvPr name="Freeform 56" id="56">
              <a:extLst>
                <a:ext uri="{C183D7F6-B498-43B3-948B-1728B52AA6E4}">
                  <adec:decorative xmlns:adec="http://schemas.microsoft.com/office/drawing/2017/decorative" val="1"/>
                </a:ext>
              </a:extLst>
            </p:cNvPr>
            <p:cNvSpPr/>
            <p:nvPr/>
          </p:nvSpPr>
          <p:spPr>
            <a:xfrm flipH="false" flipV="false" rot="0">
              <a:off x="0" y="0"/>
              <a:ext cx="568191" cy="431829"/>
            </a:xfrm>
            <a:custGeom>
              <a:avLst/>
              <a:gdLst/>
              <a:ahLst/>
              <a:cxnLst/>
              <a:rect r="r" b="b" t="t" l="l"/>
              <a:pathLst>
                <a:path h="431829" w="568191">
                  <a:moveTo>
                    <a:pt x="133097" y="0"/>
                  </a:moveTo>
                  <a:lnTo>
                    <a:pt x="435094" y="0"/>
                  </a:lnTo>
                  <a:cubicBezTo>
                    <a:pt x="508601" y="0"/>
                    <a:pt x="568191" y="59589"/>
                    <a:pt x="568191" y="133097"/>
                  </a:cubicBezTo>
                  <a:lnTo>
                    <a:pt x="568191" y="298733"/>
                  </a:lnTo>
                  <a:cubicBezTo>
                    <a:pt x="568191" y="372240"/>
                    <a:pt x="508601" y="431829"/>
                    <a:pt x="435094" y="431829"/>
                  </a:cubicBezTo>
                  <a:lnTo>
                    <a:pt x="133097" y="431829"/>
                  </a:lnTo>
                  <a:cubicBezTo>
                    <a:pt x="59589" y="431829"/>
                    <a:pt x="0" y="372240"/>
                    <a:pt x="0" y="298733"/>
                  </a:cubicBezTo>
                  <a:lnTo>
                    <a:pt x="0" y="133097"/>
                  </a:lnTo>
                  <a:cubicBezTo>
                    <a:pt x="0" y="59589"/>
                    <a:pt x="59589" y="0"/>
                    <a:pt x="133097" y="0"/>
                  </a:cubicBezTo>
                  <a:close/>
                </a:path>
              </a:pathLst>
            </a:custGeom>
            <a:solidFill>
              <a:srgbClr val="CB34A5"/>
            </a:solidFill>
          </p:spPr>
        </p:sp>
        <p:sp>
          <p:nvSpPr>
            <p:cNvPr name="TextBox 57" id="57"/>
            <p:cNvSpPr txBox="true"/>
            <p:nvPr/>
          </p:nvSpPr>
          <p:spPr>
            <a:xfrm>
              <a:off x="0" y="-28575"/>
              <a:ext cx="568191"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Sofia</a:t>
              </a:r>
            </a:p>
          </p:txBody>
        </p:sp>
      </p:grpSp>
      <p:grpSp>
        <p:nvGrpSpPr>
          <p:cNvPr name="Group 58" id="58"/>
          <p:cNvGrpSpPr/>
          <p:nvPr/>
        </p:nvGrpSpPr>
        <p:grpSpPr>
          <a:xfrm rot="0">
            <a:off x="11575952" y="451106"/>
            <a:ext cx="1384980" cy="884157"/>
            <a:chOff x="0" y="0"/>
            <a:chExt cx="676436" cy="431829"/>
          </a:xfrm>
        </p:grpSpPr>
        <p:sp>
          <p:nvSpPr>
            <p:cNvPr name="Freeform 59" id="59">
              <a:extLst>
                <a:ext uri="{C183D7F6-B498-43B3-948B-1728B52AA6E4}">
                  <adec:decorative xmlns:adec="http://schemas.microsoft.com/office/drawing/2017/decorative" val="1"/>
                </a:ext>
              </a:extLst>
            </p:cNvPr>
            <p:cNvSpPr/>
            <p:nvPr/>
          </p:nvSpPr>
          <p:spPr>
            <a:xfrm flipH="false" flipV="false" rot="0">
              <a:off x="0" y="0"/>
              <a:ext cx="676436" cy="431829"/>
            </a:xfrm>
            <a:custGeom>
              <a:avLst/>
              <a:gdLst/>
              <a:ahLst/>
              <a:cxnLst/>
              <a:rect r="r" b="b" t="t" l="l"/>
              <a:pathLst>
                <a:path h="431829" w="676436">
                  <a:moveTo>
                    <a:pt x="111798" y="0"/>
                  </a:moveTo>
                  <a:lnTo>
                    <a:pt x="564637" y="0"/>
                  </a:lnTo>
                  <a:cubicBezTo>
                    <a:pt x="594288" y="0"/>
                    <a:pt x="622724" y="11779"/>
                    <a:pt x="643691" y="32745"/>
                  </a:cubicBezTo>
                  <a:cubicBezTo>
                    <a:pt x="664657" y="53711"/>
                    <a:pt x="676436" y="82148"/>
                    <a:pt x="676436" y="111798"/>
                  </a:cubicBezTo>
                  <a:lnTo>
                    <a:pt x="676436" y="320031"/>
                  </a:lnTo>
                  <a:cubicBezTo>
                    <a:pt x="676436" y="349682"/>
                    <a:pt x="664657" y="378118"/>
                    <a:pt x="643691" y="399084"/>
                  </a:cubicBezTo>
                  <a:cubicBezTo>
                    <a:pt x="622724" y="420051"/>
                    <a:pt x="594288" y="431829"/>
                    <a:pt x="564637" y="431829"/>
                  </a:cubicBezTo>
                  <a:lnTo>
                    <a:pt x="111798" y="431829"/>
                  </a:lnTo>
                  <a:cubicBezTo>
                    <a:pt x="82148" y="431829"/>
                    <a:pt x="53711" y="420051"/>
                    <a:pt x="32745" y="399084"/>
                  </a:cubicBezTo>
                  <a:cubicBezTo>
                    <a:pt x="11779" y="378118"/>
                    <a:pt x="0" y="349682"/>
                    <a:pt x="0" y="320031"/>
                  </a:cubicBezTo>
                  <a:lnTo>
                    <a:pt x="0" y="111798"/>
                  </a:lnTo>
                  <a:cubicBezTo>
                    <a:pt x="0" y="82148"/>
                    <a:pt x="11779" y="53711"/>
                    <a:pt x="32745" y="32745"/>
                  </a:cubicBezTo>
                  <a:cubicBezTo>
                    <a:pt x="53711" y="11779"/>
                    <a:pt x="82148" y="0"/>
                    <a:pt x="111798" y="0"/>
                  </a:cubicBezTo>
                  <a:close/>
                </a:path>
              </a:pathLst>
            </a:custGeom>
            <a:solidFill>
              <a:srgbClr val="F8E505"/>
            </a:solidFill>
          </p:spPr>
        </p:sp>
        <p:sp>
          <p:nvSpPr>
            <p:cNvPr name="TextBox 60" id="60"/>
            <p:cNvSpPr txBox="true"/>
            <p:nvPr/>
          </p:nvSpPr>
          <p:spPr>
            <a:xfrm>
              <a:off x="0" y="-28575"/>
              <a:ext cx="676436"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LETS</a:t>
              </a:r>
            </a:p>
          </p:txBody>
        </p:sp>
      </p:grpSp>
    </p:spTree>
  </p:cSld>
  <p:clrMapOvr>
    <a:masterClrMapping/>
  </p:clrMapOvr>
</p:sld>
</file>

<file path=ppt/slides/slide2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8456068" y="2825297"/>
            <a:ext cx="5175845" cy="5598370"/>
          </a:xfrm>
          <a:prstGeom prst="line">
            <a:avLst/>
          </a:prstGeom>
          <a:ln cap="rnd" w="19050">
            <a:solidFill>
              <a:srgbClr val="FFFFFF"/>
            </a:solidFill>
            <a:prstDash val="solid"/>
            <a:headEnd type="none" len="sm" w="sm"/>
            <a:tailEnd type="triangle" len="med" w="lg"/>
          </a:ln>
        </p:spPr>
      </p:sp>
      <p:grpSp>
        <p:nvGrpSpPr>
          <p:cNvPr name="Group 3" id="3"/>
          <p:cNvGrpSpPr/>
          <p:nvPr/>
        </p:nvGrpSpPr>
        <p:grpSpPr>
          <a:xfrm rot="0">
            <a:off x="6694452" y="1324977"/>
            <a:ext cx="3523234" cy="1500320"/>
            <a:chOff x="0" y="0"/>
            <a:chExt cx="812800" cy="346119"/>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812800" cy="346119"/>
            </a:xfrm>
            <a:custGeom>
              <a:avLst/>
              <a:gdLst/>
              <a:ahLst/>
              <a:cxnLst/>
              <a:rect r="r" b="b" t="t" l="l"/>
              <a:pathLst>
                <a:path h="346119" w="812800">
                  <a:moveTo>
                    <a:pt x="43948" y="0"/>
                  </a:moveTo>
                  <a:lnTo>
                    <a:pt x="768852" y="0"/>
                  </a:lnTo>
                  <a:cubicBezTo>
                    <a:pt x="793124" y="0"/>
                    <a:pt x="812800" y="19676"/>
                    <a:pt x="812800" y="43948"/>
                  </a:cubicBezTo>
                  <a:lnTo>
                    <a:pt x="812800" y="302172"/>
                  </a:lnTo>
                  <a:cubicBezTo>
                    <a:pt x="812800" y="326443"/>
                    <a:pt x="793124" y="346119"/>
                    <a:pt x="768852" y="346119"/>
                  </a:cubicBezTo>
                  <a:lnTo>
                    <a:pt x="43948" y="346119"/>
                  </a:lnTo>
                  <a:cubicBezTo>
                    <a:pt x="19676" y="346119"/>
                    <a:pt x="0" y="326443"/>
                    <a:pt x="0" y="302172"/>
                  </a:cubicBezTo>
                  <a:lnTo>
                    <a:pt x="0" y="43948"/>
                  </a:lnTo>
                  <a:cubicBezTo>
                    <a:pt x="0" y="19676"/>
                    <a:pt x="19676" y="0"/>
                    <a:pt x="43948" y="0"/>
                  </a:cubicBezTo>
                  <a:close/>
                </a:path>
              </a:pathLst>
            </a:custGeom>
            <a:solidFill>
              <a:srgbClr val="FFFFFF"/>
            </a:solidFill>
          </p:spPr>
        </p:sp>
        <p:sp>
          <p:nvSpPr>
            <p:cNvPr name="TextBox 5" id="5"/>
            <p:cNvSpPr txBox="true"/>
            <p:nvPr/>
          </p:nvSpPr>
          <p:spPr>
            <a:xfrm>
              <a:off x="0" y="-76200"/>
              <a:ext cx="812800" cy="422319"/>
            </a:xfrm>
            <a:prstGeom prst="rect">
              <a:avLst/>
            </a:prstGeom>
          </p:spPr>
          <p:txBody>
            <a:bodyPr anchor="ctr" rtlCol="false" tIns="254000" lIns="254000" bIns="254000" rIns="254000"/>
            <a:lstStyle/>
            <a:p>
              <a:pPr algn="ctr">
                <a:lnSpc>
                  <a:spcPts val="3499"/>
                </a:lnSpc>
              </a:pPr>
              <a:r>
                <a:rPr lang="en-US" sz="2499">
                  <a:solidFill>
                    <a:srgbClr val="000000"/>
                  </a:solidFill>
                  <a:latin typeface="Arcade Gamer"/>
                  <a:ea typeface="Arcade Gamer"/>
                  <a:cs typeface="Arcade Gamer"/>
                  <a:sym typeface="Arcade Gamer"/>
                </a:rPr>
                <a:t>LEVEL GAMES</a:t>
              </a:r>
            </a:p>
          </p:txBody>
        </p:sp>
      </p:grpSp>
      <p:grpSp>
        <p:nvGrpSpPr>
          <p:cNvPr name="Group 6" id="6"/>
          <p:cNvGrpSpPr/>
          <p:nvPr/>
        </p:nvGrpSpPr>
        <p:grpSpPr>
          <a:xfrm rot="0">
            <a:off x="6366897" y="4701422"/>
            <a:ext cx="2511007" cy="884157"/>
            <a:chOff x="0" y="0"/>
            <a:chExt cx="1226396" cy="431829"/>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1226396" cy="431829"/>
            </a:xfrm>
            <a:custGeom>
              <a:avLst/>
              <a:gdLst/>
              <a:ahLst/>
              <a:cxnLst/>
              <a:rect r="r" b="b" t="t" l="l"/>
              <a:pathLst>
                <a:path h="431829" w="1226396">
                  <a:moveTo>
                    <a:pt x="61664" y="0"/>
                  </a:moveTo>
                  <a:lnTo>
                    <a:pt x="1164732" y="0"/>
                  </a:lnTo>
                  <a:cubicBezTo>
                    <a:pt x="1198788" y="0"/>
                    <a:pt x="1226396" y="27608"/>
                    <a:pt x="1226396" y="61664"/>
                  </a:cubicBezTo>
                  <a:lnTo>
                    <a:pt x="1226396" y="370166"/>
                  </a:lnTo>
                  <a:cubicBezTo>
                    <a:pt x="1226396" y="386520"/>
                    <a:pt x="1219899" y="402204"/>
                    <a:pt x="1208335" y="413768"/>
                  </a:cubicBezTo>
                  <a:cubicBezTo>
                    <a:pt x="1196771" y="425333"/>
                    <a:pt x="1181087" y="431829"/>
                    <a:pt x="1164732" y="431829"/>
                  </a:cubicBezTo>
                  <a:lnTo>
                    <a:pt x="61664" y="431829"/>
                  </a:lnTo>
                  <a:cubicBezTo>
                    <a:pt x="45310" y="431829"/>
                    <a:pt x="29625" y="425333"/>
                    <a:pt x="18061" y="413768"/>
                  </a:cubicBezTo>
                  <a:cubicBezTo>
                    <a:pt x="6497" y="402204"/>
                    <a:pt x="0" y="386520"/>
                    <a:pt x="0" y="370166"/>
                  </a:cubicBezTo>
                  <a:lnTo>
                    <a:pt x="0" y="61664"/>
                  </a:lnTo>
                  <a:cubicBezTo>
                    <a:pt x="0" y="45310"/>
                    <a:pt x="6497" y="29625"/>
                    <a:pt x="18061" y="18061"/>
                  </a:cubicBezTo>
                  <a:cubicBezTo>
                    <a:pt x="29625" y="6497"/>
                    <a:pt x="45310" y="0"/>
                    <a:pt x="61664" y="0"/>
                  </a:cubicBezTo>
                  <a:close/>
                </a:path>
              </a:pathLst>
            </a:custGeom>
            <a:solidFill>
              <a:srgbClr val="00C49C"/>
            </a:solidFill>
          </p:spPr>
        </p:sp>
        <p:sp>
          <p:nvSpPr>
            <p:cNvPr name="TextBox 8" id="8"/>
            <p:cNvSpPr txBox="true"/>
            <p:nvPr/>
          </p:nvSpPr>
          <p:spPr>
            <a:xfrm>
              <a:off x="0" y="-28575"/>
              <a:ext cx="1226396"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UI Games</a:t>
              </a:r>
            </a:p>
          </p:txBody>
        </p:sp>
      </p:grpSp>
      <p:grpSp>
        <p:nvGrpSpPr>
          <p:cNvPr name="Group 9" id="9"/>
          <p:cNvGrpSpPr/>
          <p:nvPr/>
        </p:nvGrpSpPr>
        <p:grpSpPr>
          <a:xfrm rot="0">
            <a:off x="6243992" y="8648991"/>
            <a:ext cx="2204140" cy="1090322"/>
            <a:chOff x="0" y="0"/>
            <a:chExt cx="1076520" cy="532522"/>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ABE3F9"/>
            </a:solidFill>
          </p:spPr>
        </p:sp>
        <p:sp>
          <p:nvSpPr>
            <p:cNvPr name="TextBox 11" id="11"/>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Graphics</a:t>
              </a:r>
            </a:p>
          </p:txBody>
        </p:sp>
      </p:grpSp>
      <p:sp>
        <p:nvSpPr>
          <p:cNvPr name="AutoShape 12" id="12">
            <a:extLst>
              <a:ext uri="{C183D7F6-B498-43B3-948B-1728B52AA6E4}">
                <adec:decorative xmlns:adec="http://schemas.microsoft.com/office/drawing/2017/decorative" val="1"/>
              </a:ext>
            </a:extLst>
          </p:cNvPr>
          <p:cNvSpPr/>
          <p:nvPr/>
        </p:nvSpPr>
        <p:spPr>
          <a:xfrm flipH="true">
            <a:off x="7781380" y="2825297"/>
            <a:ext cx="674689" cy="1876125"/>
          </a:xfrm>
          <a:prstGeom prst="line">
            <a:avLst/>
          </a:prstGeom>
          <a:ln cap="rnd" w="19050">
            <a:solidFill>
              <a:srgbClr val="FFFFFF"/>
            </a:solidFill>
            <a:prstDash val="solid"/>
            <a:headEnd type="none" len="sm" w="sm"/>
            <a:tailEnd type="triangle" len="med" w="lg"/>
          </a:ln>
        </p:spPr>
      </p:sp>
      <p:sp>
        <p:nvSpPr>
          <p:cNvPr name="AutoShape 13" id="13">
            <a:extLst>
              <a:ext uri="{C183D7F6-B498-43B3-948B-1728B52AA6E4}">
                <adec:decorative xmlns:adec="http://schemas.microsoft.com/office/drawing/2017/decorative" val="1"/>
              </a:ext>
            </a:extLst>
          </p:cNvPr>
          <p:cNvSpPr/>
          <p:nvPr/>
        </p:nvSpPr>
        <p:spPr>
          <a:xfrm flipH="true">
            <a:off x="7346062" y="5585578"/>
            <a:ext cx="241489" cy="3063412"/>
          </a:xfrm>
          <a:prstGeom prst="line">
            <a:avLst/>
          </a:prstGeom>
          <a:ln cap="rnd" w="19050">
            <a:solidFill>
              <a:srgbClr val="FFFFFF"/>
            </a:solidFill>
            <a:prstDash val="solid"/>
            <a:headEnd type="none" len="sm" w="sm"/>
            <a:tailEnd type="triangle" len="med" w="lg"/>
          </a:ln>
        </p:spPr>
      </p:sp>
      <p:sp>
        <p:nvSpPr>
          <p:cNvPr name="TextBox 14" id="14"/>
          <p:cNvSpPr txBox="true"/>
          <p:nvPr/>
        </p:nvSpPr>
        <p:spPr>
          <a:xfrm rot="0">
            <a:off x="669917" y="280888"/>
            <a:ext cx="9234029" cy="747812"/>
          </a:xfrm>
          <a:prstGeom prst="rect">
            <a:avLst/>
          </a:prstGeom>
        </p:spPr>
        <p:txBody>
          <a:bodyPr anchor="t" rtlCol="false" tIns="0" lIns="0" bIns="0" rIns="0">
            <a:spAutoFit/>
          </a:bodyPr>
          <a:lstStyle/>
          <a:p>
            <a:pPr algn="ctr">
              <a:lnSpc>
                <a:spcPts val="5588"/>
              </a:lnSpc>
            </a:pPr>
            <a:r>
              <a:rPr lang="en-US" sz="4656">
                <a:solidFill>
                  <a:srgbClr val="FFFFFF"/>
                </a:solidFill>
                <a:latin typeface="Arcade Gamer"/>
                <a:ea typeface="Arcade Gamer"/>
                <a:cs typeface="Arcade Gamer"/>
                <a:sym typeface="Arcade Gamer"/>
              </a:rPr>
              <a:t>Project STRUCTURE</a:t>
            </a:r>
          </a:p>
        </p:txBody>
      </p:sp>
      <p:grpSp>
        <p:nvGrpSpPr>
          <p:cNvPr name="Group 15" id="15"/>
          <p:cNvGrpSpPr/>
          <p:nvPr/>
        </p:nvGrpSpPr>
        <p:grpSpPr>
          <a:xfrm rot="0">
            <a:off x="14215050" y="7166367"/>
            <a:ext cx="4140460" cy="962025"/>
            <a:chOff x="0" y="0"/>
            <a:chExt cx="2022235" cy="469861"/>
          </a:xfrm>
        </p:grpSpPr>
        <p:sp>
          <p:nvSpPr>
            <p:cNvPr name="Freeform 16" id="16">
              <a:extLst>
                <a:ext uri="{C183D7F6-B498-43B3-948B-1728B52AA6E4}">
                  <adec:decorative xmlns:adec="http://schemas.microsoft.com/office/drawing/2017/decorative" val="1"/>
                </a:ext>
              </a:extLst>
            </p:cNvPr>
            <p:cNvSpPr/>
            <p:nvPr/>
          </p:nvSpPr>
          <p:spPr>
            <a:xfrm flipH="false" flipV="false" rot="0">
              <a:off x="0" y="0"/>
              <a:ext cx="2022235" cy="469861"/>
            </a:xfrm>
            <a:custGeom>
              <a:avLst/>
              <a:gdLst/>
              <a:ahLst/>
              <a:cxnLst/>
              <a:rect r="r" b="b" t="t" l="l"/>
              <a:pathLst>
                <a:path h="469861" w="2022235">
                  <a:moveTo>
                    <a:pt x="37396" y="0"/>
                  </a:moveTo>
                  <a:lnTo>
                    <a:pt x="1984838" y="0"/>
                  </a:lnTo>
                  <a:cubicBezTo>
                    <a:pt x="2005492" y="0"/>
                    <a:pt x="2022235" y="16743"/>
                    <a:pt x="2022235" y="37396"/>
                  </a:cubicBezTo>
                  <a:lnTo>
                    <a:pt x="2022235" y="432464"/>
                  </a:lnTo>
                  <a:cubicBezTo>
                    <a:pt x="2022235" y="453118"/>
                    <a:pt x="2005492" y="469861"/>
                    <a:pt x="1984838" y="469861"/>
                  </a:cubicBezTo>
                  <a:lnTo>
                    <a:pt x="37396" y="469861"/>
                  </a:lnTo>
                  <a:cubicBezTo>
                    <a:pt x="16743" y="469861"/>
                    <a:pt x="0" y="453118"/>
                    <a:pt x="0" y="432464"/>
                  </a:cubicBezTo>
                  <a:lnTo>
                    <a:pt x="0" y="37396"/>
                  </a:lnTo>
                  <a:cubicBezTo>
                    <a:pt x="0" y="16743"/>
                    <a:pt x="16743" y="0"/>
                    <a:pt x="37396" y="0"/>
                  </a:cubicBezTo>
                  <a:close/>
                </a:path>
              </a:pathLst>
            </a:custGeom>
            <a:solidFill>
              <a:srgbClr val="CB34A5"/>
            </a:solidFill>
          </p:spPr>
        </p:sp>
        <p:sp>
          <p:nvSpPr>
            <p:cNvPr name="TextBox 17" id="17"/>
            <p:cNvSpPr txBox="true"/>
            <p:nvPr/>
          </p:nvSpPr>
          <p:spPr>
            <a:xfrm>
              <a:off x="0" y="-28575"/>
              <a:ext cx="2022235" cy="498436"/>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Database</a:t>
              </a:r>
            </a:p>
            <a:p>
              <a:pPr algn="ctr">
                <a:lnSpc>
                  <a:spcPts val="2100"/>
                </a:lnSpc>
              </a:pPr>
              <a:r>
                <a:rPr lang="en-US" sz="1500">
                  <a:solidFill>
                    <a:srgbClr val="000000"/>
                  </a:solidFill>
                  <a:latin typeface="Garet"/>
                  <a:ea typeface="Garet"/>
                  <a:cs typeface="Garet"/>
                  <a:sym typeface="Garet"/>
                </a:rPr>
                <a:t>Chemical reactions + Periodic table</a:t>
              </a:r>
            </a:p>
          </p:txBody>
        </p:sp>
      </p:grpSp>
      <p:grpSp>
        <p:nvGrpSpPr>
          <p:cNvPr name="Group 18" id="18"/>
          <p:cNvGrpSpPr/>
          <p:nvPr/>
        </p:nvGrpSpPr>
        <p:grpSpPr>
          <a:xfrm rot="0">
            <a:off x="8877904" y="6274072"/>
            <a:ext cx="2204140" cy="1090322"/>
            <a:chOff x="0" y="0"/>
            <a:chExt cx="1076520" cy="532522"/>
          </a:xfrm>
        </p:grpSpPr>
        <p:sp>
          <p:nvSpPr>
            <p:cNvPr name="Freeform 19" id="19">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ABE3F9"/>
            </a:solidFill>
          </p:spPr>
        </p:sp>
        <p:sp>
          <p:nvSpPr>
            <p:cNvPr name="TextBox 20" id="20"/>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UI dialogues</a:t>
              </a:r>
            </a:p>
          </p:txBody>
        </p:sp>
      </p:grpSp>
      <p:sp>
        <p:nvSpPr>
          <p:cNvPr name="AutoShape 21" id="21">
            <a:extLst>
              <a:ext uri="{C183D7F6-B498-43B3-948B-1728B52AA6E4}">
                <adec:decorative xmlns:adec="http://schemas.microsoft.com/office/drawing/2017/decorative" val="1"/>
              </a:ext>
            </a:extLst>
          </p:cNvPr>
          <p:cNvSpPr/>
          <p:nvPr/>
        </p:nvSpPr>
        <p:spPr>
          <a:xfrm>
            <a:off x="8456068" y="2825297"/>
            <a:ext cx="1523905" cy="3448775"/>
          </a:xfrm>
          <a:prstGeom prst="line">
            <a:avLst/>
          </a:prstGeom>
          <a:ln cap="rnd" w="19050">
            <a:solidFill>
              <a:srgbClr val="FFFFFF"/>
            </a:solidFill>
            <a:prstDash val="solid"/>
            <a:headEnd type="none" len="sm" w="sm"/>
            <a:tailEnd type="triangle" len="med" w="lg"/>
          </a:ln>
        </p:spPr>
      </p:sp>
      <p:grpSp>
        <p:nvGrpSpPr>
          <p:cNvPr name="Group 22" id="22"/>
          <p:cNvGrpSpPr/>
          <p:nvPr/>
        </p:nvGrpSpPr>
        <p:grpSpPr>
          <a:xfrm rot="0">
            <a:off x="12529844" y="8423667"/>
            <a:ext cx="2204140" cy="1090322"/>
            <a:chOff x="0" y="0"/>
            <a:chExt cx="1076520" cy="532522"/>
          </a:xfrm>
        </p:grpSpPr>
        <p:sp>
          <p:nvSpPr>
            <p:cNvPr name="Freeform 23" id="23">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ABE3F9"/>
            </a:solidFill>
          </p:spPr>
        </p:sp>
        <p:sp>
          <p:nvSpPr>
            <p:cNvPr name="TextBox 24" id="24"/>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Sound Effects</a:t>
              </a:r>
            </a:p>
          </p:txBody>
        </p:sp>
      </p:grpSp>
      <p:grpSp>
        <p:nvGrpSpPr>
          <p:cNvPr name="Group 25" id="25"/>
          <p:cNvGrpSpPr/>
          <p:nvPr/>
        </p:nvGrpSpPr>
        <p:grpSpPr>
          <a:xfrm rot="0">
            <a:off x="14224575" y="5389915"/>
            <a:ext cx="4140460" cy="884157"/>
            <a:chOff x="0" y="0"/>
            <a:chExt cx="2022235" cy="431829"/>
          </a:xfrm>
        </p:grpSpPr>
        <p:sp>
          <p:nvSpPr>
            <p:cNvPr name="Freeform 26" id="26">
              <a:extLst>
                <a:ext uri="{C183D7F6-B498-43B3-948B-1728B52AA6E4}">
                  <adec:decorative xmlns:adec="http://schemas.microsoft.com/office/drawing/2017/decorative" val="1"/>
                </a:ext>
              </a:extLst>
            </p:cNvPr>
            <p:cNvSpPr/>
            <p:nvPr/>
          </p:nvSpPr>
          <p:spPr>
            <a:xfrm flipH="false" flipV="false" rot="0">
              <a:off x="0" y="0"/>
              <a:ext cx="2022235" cy="431829"/>
            </a:xfrm>
            <a:custGeom>
              <a:avLst/>
              <a:gdLst/>
              <a:ahLst/>
              <a:cxnLst/>
              <a:rect r="r" b="b" t="t" l="l"/>
              <a:pathLst>
                <a:path h="431829" w="2022235">
                  <a:moveTo>
                    <a:pt x="37396" y="0"/>
                  </a:moveTo>
                  <a:lnTo>
                    <a:pt x="1984838" y="0"/>
                  </a:lnTo>
                  <a:cubicBezTo>
                    <a:pt x="2005492" y="0"/>
                    <a:pt x="2022235" y="16743"/>
                    <a:pt x="2022235" y="37396"/>
                  </a:cubicBezTo>
                  <a:lnTo>
                    <a:pt x="2022235" y="394433"/>
                  </a:lnTo>
                  <a:cubicBezTo>
                    <a:pt x="2022235" y="415086"/>
                    <a:pt x="2005492" y="431829"/>
                    <a:pt x="1984838" y="431829"/>
                  </a:cubicBezTo>
                  <a:lnTo>
                    <a:pt x="37396" y="431829"/>
                  </a:lnTo>
                  <a:cubicBezTo>
                    <a:pt x="16743" y="431829"/>
                    <a:pt x="0" y="415086"/>
                    <a:pt x="0" y="394433"/>
                  </a:cubicBezTo>
                  <a:lnTo>
                    <a:pt x="0" y="37396"/>
                  </a:lnTo>
                  <a:cubicBezTo>
                    <a:pt x="0" y="16743"/>
                    <a:pt x="16743" y="0"/>
                    <a:pt x="37396" y="0"/>
                  </a:cubicBezTo>
                  <a:close/>
                </a:path>
              </a:pathLst>
            </a:custGeom>
            <a:solidFill>
              <a:srgbClr val="CB34A5"/>
            </a:solidFill>
          </p:spPr>
        </p:sp>
        <p:sp>
          <p:nvSpPr>
            <p:cNvPr name="TextBox 27" id="27"/>
            <p:cNvSpPr txBox="true"/>
            <p:nvPr/>
          </p:nvSpPr>
          <p:spPr>
            <a:xfrm>
              <a:off x="0" y="-28575"/>
              <a:ext cx="2022235"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Classes to manage the data</a:t>
              </a:r>
            </a:p>
          </p:txBody>
        </p:sp>
      </p:grpSp>
      <p:sp>
        <p:nvSpPr>
          <p:cNvPr name="AutoShape 28" id="28">
            <a:extLst>
              <a:ext uri="{C183D7F6-B498-43B3-948B-1728B52AA6E4}">
                <adec:decorative xmlns:adec="http://schemas.microsoft.com/office/drawing/2017/decorative" val="1"/>
              </a:ext>
            </a:extLst>
          </p:cNvPr>
          <p:cNvSpPr/>
          <p:nvPr/>
        </p:nvSpPr>
        <p:spPr>
          <a:xfrm flipH="true">
            <a:off x="16285280" y="6274072"/>
            <a:ext cx="9525" cy="892295"/>
          </a:xfrm>
          <a:prstGeom prst="line">
            <a:avLst/>
          </a:prstGeom>
          <a:ln cap="rnd" w="19050">
            <a:solidFill>
              <a:srgbClr val="FFFFFF"/>
            </a:solidFill>
            <a:prstDash val="solid"/>
            <a:headEnd type="none" len="sm" w="sm"/>
            <a:tailEnd type="triangle" len="med" w="lg"/>
          </a:ln>
        </p:spPr>
      </p:sp>
      <p:grpSp>
        <p:nvGrpSpPr>
          <p:cNvPr name="Group 29" id="29"/>
          <p:cNvGrpSpPr/>
          <p:nvPr/>
        </p:nvGrpSpPr>
        <p:grpSpPr>
          <a:xfrm rot="0">
            <a:off x="15153997" y="3088455"/>
            <a:ext cx="2204140" cy="1090322"/>
            <a:chOff x="0" y="0"/>
            <a:chExt cx="1076520" cy="532522"/>
          </a:xfrm>
        </p:grpSpPr>
        <p:sp>
          <p:nvSpPr>
            <p:cNvPr name="Freeform 30" id="30">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00C49C"/>
            </a:solidFill>
          </p:spPr>
        </p:sp>
        <p:sp>
          <p:nvSpPr>
            <p:cNvPr name="TextBox 31" id="31"/>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User Manual</a:t>
              </a:r>
            </a:p>
          </p:txBody>
        </p:sp>
      </p:grpSp>
      <p:sp>
        <p:nvSpPr>
          <p:cNvPr name="AutoShape 32" id="32">
            <a:extLst>
              <a:ext uri="{C183D7F6-B498-43B3-948B-1728B52AA6E4}">
                <adec:decorative xmlns:adec="http://schemas.microsoft.com/office/drawing/2017/decorative" val="1"/>
              </a:ext>
            </a:extLst>
          </p:cNvPr>
          <p:cNvSpPr/>
          <p:nvPr/>
        </p:nvSpPr>
        <p:spPr>
          <a:xfrm>
            <a:off x="10217685" y="2075137"/>
            <a:ext cx="6038381" cy="1013318"/>
          </a:xfrm>
          <a:prstGeom prst="line">
            <a:avLst/>
          </a:prstGeom>
          <a:ln cap="rnd" w="19050">
            <a:solidFill>
              <a:srgbClr val="FFFFFF"/>
            </a:solidFill>
            <a:prstDash val="solid"/>
            <a:headEnd type="none" len="sm" w="sm"/>
            <a:tailEnd type="triangle" len="med" w="lg"/>
          </a:ln>
        </p:spPr>
      </p:sp>
      <p:grpSp>
        <p:nvGrpSpPr>
          <p:cNvPr name="Group 33" id="33"/>
          <p:cNvGrpSpPr/>
          <p:nvPr/>
        </p:nvGrpSpPr>
        <p:grpSpPr>
          <a:xfrm rot="0">
            <a:off x="8877904" y="8648991"/>
            <a:ext cx="2204140" cy="1090322"/>
            <a:chOff x="0" y="0"/>
            <a:chExt cx="1076520" cy="532522"/>
          </a:xfrm>
        </p:grpSpPr>
        <p:sp>
          <p:nvSpPr>
            <p:cNvPr name="Freeform 34" id="34">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F8E505"/>
            </a:solidFill>
          </p:spPr>
        </p:sp>
        <p:sp>
          <p:nvSpPr>
            <p:cNvPr name="TextBox 35" id="35"/>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Story</a:t>
              </a:r>
            </a:p>
          </p:txBody>
        </p:sp>
      </p:grpSp>
      <p:sp>
        <p:nvSpPr>
          <p:cNvPr name="AutoShape 36" id="36">
            <a:extLst>
              <a:ext uri="{C183D7F6-B498-43B3-948B-1728B52AA6E4}">
                <adec:decorative xmlns:adec="http://schemas.microsoft.com/office/drawing/2017/decorative" val="1"/>
              </a:ext>
            </a:extLst>
          </p:cNvPr>
          <p:cNvSpPr/>
          <p:nvPr/>
        </p:nvSpPr>
        <p:spPr>
          <a:xfrm>
            <a:off x="9979974" y="7364394"/>
            <a:ext cx="0" cy="1284597"/>
          </a:xfrm>
          <a:prstGeom prst="line">
            <a:avLst/>
          </a:prstGeom>
          <a:ln cap="rnd" w="19050">
            <a:solidFill>
              <a:srgbClr val="FFFFFF"/>
            </a:solidFill>
            <a:prstDash val="solid"/>
            <a:headEnd type="none" len="sm" w="sm"/>
            <a:tailEnd type="triangle" len="med" w="lg"/>
          </a:ln>
        </p:spPr>
      </p:sp>
      <p:grpSp>
        <p:nvGrpSpPr>
          <p:cNvPr name="Group 37" id="37"/>
          <p:cNvGrpSpPr/>
          <p:nvPr/>
        </p:nvGrpSpPr>
        <p:grpSpPr>
          <a:xfrm rot="0">
            <a:off x="1348418" y="8646670"/>
            <a:ext cx="2204140" cy="1090322"/>
            <a:chOff x="0" y="0"/>
            <a:chExt cx="1076520" cy="532522"/>
          </a:xfrm>
        </p:grpSpPr>
        <p:sp>
          <p:nvSpPr>
            <p:cNvPr name="Freeform 38" id="38">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585EFF"/>
            </a:solidFill>
          </p:spPr>
        </p:sp>
        <p:sp>
          <p:nvSpPr>
            <p:cNvPr name="TextBox 39" id="39"/>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Settings</a:t>
              </a:r>
            </a:p>
          </p:txBody>
        </p:sp>
      </p:grpSp>
      <p:sp>
        <p:nvSpPr>
          <p:cNvPr name="AutoShape 40" id="40">
            <a:extLst>
              <a:ext uri="{C183D7F6-B498-43B3-948B-1728B52AA6E4}">
                <adec:decorative xmlns:adec="http://schemas.microsoft.com/office/drawing/2017/decorative" val="1"/>
              </a:ext>
            </a:extLst>
          </p:cNvPr>
          <p:cNvSpPr/>
          <p:nvPr/>
        </p:nvSpPr>
        <p:spPr>
          <a:xfrm flipH="true">
            <a:off x="2450488" y="5585578"/>
            <a:ext cx="5171912" cy="3061092"/>
          </a:xfrm>
          <a:prstGeom prst="line">
            <a:avLst/>
          </a:prstGeom>
          <a:ln cap="rnd" w="19050">
            <a:solidFill>
              <a:srgbClr val="FFFFFF"/>
            </a:solidFill>
            <a:prstDash val="solid"/>
            <a:headEnd type="none" len="sm" w="sm"/>
            <a:tailEnd type="triangle" len="med" w="lg"/>
          </a:ln>
        </p:spPr>
      </p:sp>
      <p:grpSp>
        <p:nvGrpSpPr>
          <p:cNvPr name="Group 41" id="41"/>
          <p:cNvGrpSpPr/>
          <p:nvPr/>
        </p:nvGrpSpPr>
        <p:grpSpPr>
          <a:xfrm rot="0">
            <a:off x="11717526" y="4093907"/>
            <a:ext cx="2204140" cy="1090322"/>
            <a:chOff x="0" y="0"/>
            <a:chExt cx="1076520" cy="532522"/>
          </a:xfrm>
        </p:grpSpPr>
        <p:sp>
          <p:nvSpPr>
            <p:cNvPr name="Freeform 42" id="42">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00C49C"/>
            </a:solidFill>
          </p:spPr>
        </p:sp>
        <p:sp>
          <p:nvSpPr>
            <p:cNvPr name="TextBox 43" id="43"/>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Timer</a:t>
              </a:r>
            </a:p>
          </p:txBody>
        </p:sp>
      </p:grpSp>
      <p:sp>
        <p:nvSpPr>
          <p:cNvPr name="AutoShape 44" id="44">
            <a:extLst>
              <a:ext uri="{C183D7F6-B498-43B3-948B-1728B52AA6E4}">
                <adec:decorative xmlns:adec="http://schemas.microsoft.com/office/drawing/2017/decorative" val="1"/>
              </a:ext>
            </a:extLst>
          </p:cNvPr>
          <p:cNvSpPr/>
          <p:nvPr/>
        </p:nvSpPr>
        <p:spPr>
          <a:xfrm>
            <a:off x="8456068" y="2825297"/>
            <a:ext cx="4363528" cy="1268610"/>
          </a:xfrm>
          <a:prstGeom prst="line">
            <a:avLst/>
          </a:prstGeom>
          <a:ln cap="rnd" w="19050">
            <a:solidFill>
              <a:srgbClr val="FFFFFF"/>
            </a:solidFill>
            <a:prstDash val="solid"/>
            <a:headEnd type="none" len="sm" w="sm"/>
            <a:tailEnd type="triangle" len="med" w="lg"/>
          </a:ln>
        </p:spPr>
      </p:sp>
      <p:grpSp>
        <p:nvGrpSpPr>
          <p:cNvPr name="Group 45" id="45"/>
          <p:cNvGrpSpPr/>
          <p:nvPr/>
        </p:nvGrpSpPr>
        <p:grpSpPr>
          <a:xfrm rot="0">
            <a:off x="1865727" y="3633616"/>
            <a:ext cx="2204140" cy="1090322"/>
            <a:chOff x="0" y="0"/>
            <a:chExt cx="1076520" cy="532522"/>
          </a:xfrm>
        </p:grpSpPr>
        <p:sp>
          <p:nvSpPr>
            <p:cNvPr name="Freeform 46" id="46">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585EFF"/>
            </a:solidFill>
          </p:spPr>
        </p:sp>
        <p:sp>
          <p:nvSpPr>
            <p:cNvPr name="TextBox 47" id="47"/>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Game Logic/Animation</a:t>
              </a:r>
            </a:p>
          </p:txBody>
        </p:sp>
      </p:grpSp>
      <p:sp>
        <p:nvSpPr>
          <p:cNvPr name="AutoShape 48" id="48">
            <a:extLst>
              <a:ext uri="{C183D7F6-B498-43B3-948B-1728B52AA6E4}">
                <adec:decorative xmlns:adec="http://schemas.microsoft.com/office/drawing/2017/decorative" val="1"/>
              </a:ext>
            </a:extLst>
          </p:cNvPr>
          <p:cNvSpPr/>
          <p:nvPr/>
        </p:nvSpPr>
        <p:spPr>
          <a:xfrm flipH="true">
            <a:off x="2967797" y="2075137"/>
            <a:ext cx="3726655" cy="1558479"/>
          </a:xfrm>
          <a:prstGeom prst="line">
            <a:avLst/>
          </a:prstGeom>
          <a:ln cap="rnd" w="19050">
            <a:solidFill>
              <a:srgbClr val="FFFFFF"/>
            </a:solidFill>
            <a:prstDash val="solid"/>
            <a:headEnd type="none" len="sm" w="sm"/>
            <a:tailEnd type="triangle" len="med" w="lg"/>
          </a:ln>
        </p:spPr>
      </p:sp>
      <p:grpSp>
        <p:nvGrpSpPr>
          <p:cNvPr name="Group 49" id="49"/>
          <p:cNvGrpSpPr/>
          <p:nvPr/>
        </p:nvGrpSpPr>
        <p:grpSpPr>
          <a:xfrm rot="0">
            <a:off x="3752609" y="8648991"/>
            <a:ext cx="2204140" cy="1090322"/>
            <a:chOff x="0" y="0"/>
            <a:chExt cx="1076520" cy="532522"/>
          </a:xfrm>
        </p:grpSpPr>
        <p:sp>
          <p:nvSpPr>
            <p:cNvPr name="Freeform 50" id="50">
              <a:extLst>
                <a:ext uri="{C183D7F6-B498-43B3-948B-1728B52AA6E4}">
                  <adec:decorative xmlns:adec="http://schemas.microsoft.com/office/drawing/2017/decorative" val="1"/>
                </a:ext>
              </a:extLst>
            </p:cNvPr>
            <p:cNvSpPr/>
            <p:nvPr/>
          </p:nvSpPr>
          <p:spPr>
            <a:xfrm flipH="false" flipV="false" rot="0">
              <a:off x="0" y="0"/>
              <a:ext cx="1076520" cy="532522"/>
            </a:xfrm>
            <a:custGeom>
              <a:avLst/>
              <a:gdLst/>
              <a:ahLst/>
              <a:cxnLst/>
              <a:rect r="r" b="b" t="t" l="l"/>
              <a:pathLst>
                <a:path h="532522" w="1076520">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585EFF"/>
            </a:solidFill>
          </p:spPr>
        </p:sp>
        <p:sp>
          <p:nvSpPr>
            <p:cNvPr name="TextBox 51" id="51"/>
            <p:cNvSpPr txBox="true"/>
            <p:nvPr/>
          </p:nvSpPr>
          <p:spPr>
            <a:xfrm>
              <a:off x="0" y="-28575"/>
              <a:ext cx="1076520" cy="561097"/>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HUD</a:t>
              </a:r>
            </a:p>
            <a:p>
              <a:pPr algn="ctr">
                <a:lnSpc>
                  <a:spcPts val="2100"/>
                </a:lnSpc>
              </a:pPr>
              <a:r>
                <a:rPr lang="en-US" sz="1500">
                  <a:solidFill>
                    <a:srgbClr val="000000"/>
                  </a:solidFill>
                  <a:latin typeface="Garet"/>
                  <a:ea typeface="Garet"/>
                  <a:cs typeface="Garet"/>
                  <a:sym typeface="Garet"/>
                </a:rPr>
                <a:t>Lives/Score/Level </a:t>
              </a:r>
            </a:p>
          </p:txBody>
        </p:sp>
      </p:grpSp>
      <p:sp>
        <p:nvSpPr>
          <p:cNvPr name="AutoShape 52" id="52">
            <a:extLst>
              <a:ext uri="{C183D7F6-B498-43B3-948B-1728B52AA6E4}">
                <adec:decorative xmlns:adec="http://schemas.microsoft.com/office/drawing/2017/decorative" val="1"/>
              </a:ext>
            </a:extLst>
          </p:cNvPr>
          <p:cNvSpPr/>
          <p:nvPr/>
        </p:nvSpPr>
        <p:spPr>
          <a:xfrm flipH="true">
            <a:off x="4854679" y="5585578"/>
            <a:ext cx="2767722" cy="3063412"/>
          </a:xfrm>
          <a:prstGeom prst="line">
            <a:avLst/>
          </a:prstGeom>
          <a:ln cap="rnd" w="19050">
            <a:solidFill>
              <a:srgbClr val="FFFFFF"/>
            </a:solidFill>
            <a:prstDash val="solid"/>
            <a:headEnd type="none" len="sm" w="sm"/>
            <a:tailEnd type="triangle" len="med" w="lg"/>
          </a:ln>
        </p:spPr>
      </p:sp>
      <p:grpSp>
        <p:nvGrpSpPr>
          <p:cNvPr name="Group 53" id="53"/>
          <p:cNvGrpSpPr/>
          <p:nvPr/>
        </p:nvGrpSpPr>
        <p:grpSpPr>
          <a:xfrm rot="0">
            <a:off x="247251" y="5390394"/>
            <a:ext cx="2511007" cy="884157"/>
            <a:chOff x="0" y="0"/>
            <a:chExt cx="1226396" cy="431829"/>
          </a:xfrm>
        </p:grpSpPr>
        <p:sp>
          <p:nvSpPr>
            <p:cNvPr name="Freeform 54" id="54">
              <a:extLst>
                <a:ext uri="{C183D7F6-B498-43B3-948B-1728B52AA6E4}">
                  <adec:decorative xmlns:adec="http://schemas.microsoft.com/office/drawing/2017/decorative" val="1"/>
                </a:ext>
              </a:extLst>
            </p:cNvPr>
            <p:cNvSpPr/>
            <p:nvPr/>
          </p:nvSpPr>
          <p:spPr>
            <a:xfrm flipH="false" flipV="false" rot="0">
              <a:off x="0" y="0"/>
              <a:ext cx="1226396" cy="431829"/>
            </a:xfrm>
            <a:custGeom>
              <a:avLst/>
              <a:gdLst/>
              <a:ahLst/>
              <a:cxnLst/>
              <a:rect r="r" b="b" t="t" l="l"/>
              <a:pathLst>
                <a:path h="431829" w="1226396">
                  <a:moveTo>
                    <a:pt x="61664" y="0"/>
                  </a:moveTo>
                  <a:lnTo>
                    <a:pt x="1164732" y="0"/>
                  </a:lnTo>
                  <a:cubicBezTo>
                    <a:pt x="1198788" y="0"/>
                    <a:pt x="1226396" y="27608"/>
                    <a:pt x="1226396" y="61664"/>
                  </a:cubicBezTo>
                  <a:lnTo>
                    <a:pt x="1226396" y="370166"/>
                  </a:lnTo>
                  <a:cubicBezTo>
                    <a:pt x="1226396" y="386520"/>
                    <a:pt x="1219899" y="402204"/>
                    <a:pt x="1208335" y="413768"/>
                  </a:cubicBezTo>
                  <a:cubicBezTo>
                    <a:pt x="1196771" y="425333"/>
                    <a:pt x="1181087" y="431829"/>
                    <a:pt x="1164732" y="431829"/>
                  </a:cubicBezTo>
                  <a:lnTo>
                    <a:pt x="61664" y="431829"/>
                  </a:lnTo>
                  <a:cubicBezTo>
                    <a:pt x="45310" y="431829"/>
                    <a:pt x="29625" y="425333"/>
                    <a:pt x="18061" y="413768"/>
                  </a:cubicBezTo>
                  <a:cubicBezTo>
                    <a:pt x="6497" y="402204"/>
                    <a:pt x="0" y="386520"/>
                    <a:pt x="0" y="370166"/>
                  </a:cubicBezTo>
                  <a:lnTo>
                    <a:pt x="0" y="61664"/>
                  </a:lnTo>
                  <a:cubicBezTo>
                    <a:pt x="0" y="45310"/>
                    <a:pt x="6497" y="29625"/>
                    <a:pt x="18061" y="18061"/>
                  </a:cubicBezTo>
                  <a:cubicBezTo>
                    <a:pt x="29625" y="6497"/>
                    <a:pt x="45310" y="0"/>
                    <a:pt x="61664" y="0"/>
                  </a:cubicBezTo>
                  <a:close/>
                </a:path>
              </a:pathLst>
            </a:custGeom>
            <a:solidFill>
              <a:srgbClr val="F8E505"/>
            </a:solidFill>
          </p:spPr>
        </p:sp>
        <p:sp>
          <p:nvSpPr>
            <p:cNvPr name="TextBox 55" id="55"/>
            <p:cNvSpPr txBox="true"/>
            <p:nvPr/>
          </p:nvSpPr>
          <p:spPr>
            <a:xfrm>
              <a:off x="0" y="-28575"/>
              <a:ext cx="1226396"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Level/World Class</a:t>
              </a:r>
            </a:p>
          </p:txBody>
        </p:sp>
      </p:grpSp>
      <p:sp>
        <p:nvSpPr>
          <p:cNvPr name="AutoShape 56" id="56">
            <a:extLst>
              <a:ext uri="{C183D7F6-B498-43B3-948B-1728B52AA6E4}">
                <adec:decorative xmlns:adec="http://schemas.microsoft.com/office/drawing/2017/decorative" val="1"/>
              </a:ext>
            </a:extLst>
          </p:cNvPr>
          <p:cNvSpPr/>
          <p:nvPr/>
        </p:nvSpPr>
        <p:spPr>
          <a:xfrm flipH="true">
            <a:off x="1502754" y="4723938"/>
            <a:ext cx="1465043" cy="666455"/>
          </a:xfrm>
          <a:prstGeom prst="line">
            <a:avLst/>
          </a:prstGeom>
          <a:ln cap="rnd" w="19050">
            <a:solidFill>
              <a:srgbClr val="FFFFFF"/>
            </a:solidFill>
            <a:prstDash val="solid"/>
            <a:headEnd type="none" len="sm" w="sm"/>
            <a:tailEnd type="triangle" len="med" w="lg"/>
          </a:ln>
        </p:spPr>
      </p:sp>
      <p:grpSp>
        <p:nvGrpSpPr>
          <p:cNvPr name="Group 57" id="57"/>
          <p:cNvGrpSpPr/>
          <p:nvPr/>
        </p:nvGrpSpPr>
        <p:grpSpPr>
          <a:xfrm rot="0">
            <a:off x="3552558" y="5320796"/>
            <a:ext cx="2204140" cy="806635"/>
            <a:chOff x="0" y="0"/>
            <a:chExt cx="1076520" cy="393967"/>
          </a:xfrm>
        </p:grpSpPr>
        <p:sp>
          <p:nvSpPr>
            <p:cNvPr name="Freeform 58" id="58">
              <a:extLst>
                <a:ext uri="{C183D7F6-B498-43B3-948B-1728B52AA6E4}">
                  <adec:decorative xmlns:adec="http://schemas.microsoft.com/office/drawing/2017/decorative" val="1"/>
                </a:ext>
              </a:extLst>
            </p:cNvPr>
            <p:cNvSpPr/>
            <p:nvPr/>
          </p:nvSpPr>
          <p:spPr>
            <a:xfrm flipH="false" flipV="false" rot="0">
              <a:off x="0" y="0"/>
              <a:ext cx="1076520" cy="393967"/>
            </a:xfrm>
            <a:custGeom>
              <a:avLst/>
              <a:gdLst/>
              <a:ahLst/>
              <a:cxnLst/>
              <a:rect r="r" b="b" t="t" l="l"/>
              <a:pathLst>
                <a:path h="393967" w="1076520">
                  <a:moveTo>
                    <a:pt x="70249" y="0"/>
                  </a:moveTo>
                  <a:lnTo>
                    <a:pt x="1006271" y="0"/>
                  </a:lnTo>
                  <a:cubicBezTo>
                    <a:pt x="1045069" y="0"/>
                    <a:pt x="1076520" y="31452"/>
                    <a:pt x="1076520" y="70249"/>
                  </a:cubicBezTo>
                  <a:lnTo>
                    <a:pt x="1076520" y="323718"/>
                  </a:lnTo>
                  <a:cubicBezTo>
                    <a:pt x="1076520" y="342349"/>
                    <a:pt x="1069119" y="360217"/>
                    <a:pt x="1055945" y="373392"/>
                  </a:cubicBezTo>
                  <a:cubicBezTo>
                    <a:pt x="1042770" y="386566"/>
                    <a:pt x="1024902" y="393967"/>
                    <a:pt x="1006271" y="393967"/>
                  </a:cubicBezTo>
                  <a:lnTo>
                    <a:pt x="70249" y="393967"/>
                  </a:lnTo>
                  <a:cubicBezTo>
                    <a:pt x="31452" y="393967"/>
                    <a:pt x="0" y="362515"/>
                    <a:pt x="0" y="323718"/>
                  </a:cubicBezTo>
                  <a:lnTo>
                    <a:pt x="0" y="70249"/>
                  </a:lnTo>
                  <a:cubicBezTo>
                    <a:pt x="0" y="31452"/>
                    <a:pt x="31452" y="0"/>
                    <a:pt x="70249" y="0"/>
                  </a:cubicBezTo>
                  <a:close/>
                </a:path>
              </a:pathLst>
            </a:custGeom>
            <a:solidFill>
              <a:srgbClr val="585EFF"/>
            </a:solidFill>
          </p:spPr>
        </p:sp>
        <p:sp>
          <p:nvSpPr>
            <p:cNvPr name="TextBox 59" id="59"/>
            <p:cNvSpPr txBox="true"/>
            <p:nvPr/>
          </p:nvSpPr>
          <p:spPr>
            <a:xfrm>
              <a:off x="0" y="-28575"/>
              <a:ext cx="1076520" cy="422542"/>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Power-ups Class</a:t>
              </a:r>
            </a:p>
          </p:txBody>
        </p:sp>
      </p:grpSp>
      <p:sp>
        <p:nvSpPr>
          <p:cNvPr name="AutoShape 60" id="60">
            <a:extLst>
              <a:ext uri="{C183D7F6-B498-43B3-948B-1728B52AA6E4}">
                <adec:decorative xmlns:adec="http://schemas.microsoft.com/office/drawing/2017/decorative" val="1"/>
              </a:ext>
            </a:extLst>
          </p:cNvPr>
          <p:cNvSpPr/>
          <p:nvPr/>
        </p:nvSpPr>
        <p:spPr>
          <a:xfrm>
            <a:off x="2967797" y="4723938"/>
            <a:ext cx="1686832" cy="596858"/>
          </a:xfrm>
          <a:prstGeom prst="line">
            <a:avLst/>
          </a:prstGeom>
          <a:ln cap="rnd" w="19050">
            <a:solidFill>
              <a:srgbClr val="FFFFFF"/>
            </a:solidFill>
            <a:prstDash val="solid"/>
            <a:headEnd type="none" len="sm" w="sm"/>
            <a:tailEnd type="triangle" len="med" w="lg"/>
          </a:ln>
        </p:spPr>
      </p:sp>
      <p:grpSp>
        <p:nvGrpSpPr>
          <p:cNvPr name="Group 61" id="61"/>
          <p:cNvGrpSpPr/>
          <p:nvPr/>
        </p:nvGrpSpPr>
        <p:grpSpPr>
          <a:xfrm rot="0">
            <a:off x="1726501" y="6724288"/>
            <a:ext cx="2672343" cy="884157"/>
            <a:chOff x="0" y="0"/>
            <a:chExt cx="1305194" cy="431829"/>
          </a:xfrm>
        </p:grpSpPr>
        <p:sp>
          <p:nvSpPr>
            <p:cNvPr name="Freeform 62" id="62">
              <a:extLst>
                <a:ext uri="{C183D7F6-B498-43B3-948B-1728B52AA6E4}">
                  <adec:decorative xmlns:adec="http://schemas.microsoft.com/office/drawing/2017/decorative" val="1"/>
                </a:ext>
              </a:extLst>
            </p:cNvPr>
            <p:cNvSpPr/>
            <p:nvPr/>
          </p:nvSpPr>
          <p:spPr>
            <a:xfrm flipH="false" flipV="false" rot="0">
              <a:off x="0" y="0"/>
              <a:ext cx="1305194" cy="431829"/>
            </a:xfrm>
            <a:custGeom>
              <a:avLst/>
              <a:gdLst/>
              <a:ahLst/>
              <a:cxnLst/>
              <a:rect r="r" b="b" t="t" l="l"/>
              <a:pathLst>
                <a:path h="431829" w="1305194">
                  <a:moveTo>
                    <a:pt x="57941" y="0"/>
                  </a:moveTo>
                  <a:lnTo>
                    <a:pt x="1247253" y="0"/>
                  </a:lnTo>
                  <a:cubicBezTo>
                    <a:pt x="1262620" y="0"/>
                    <a:pt x="1277357" y="6104"/>
                    <a:pt x="1288224" y="16971"/>
                  </a:cubicBezTo>
                  <a:cubicBezTo>
                    <a:pt x="1299090" y="27837"/>
                    <a:pt x="1305194" y="42574"/>
                    <a:pt x="1305194" y="57941"/>
                  </a:cubicBezTo>
                  <a:lnTo>
                    <a:pt x="1305194" y="373888"/>
                  </a:lnTo>
                  <a:cubicBezTo>
                    <a:pt x="1305194" y="405888"/>
                    <a:pt x="1279253" y="431829"/>
                    <a:pt x="1247253" y="431829"/>
                  </a:cubicBezTo>
                  <a:lnTo>
                    <a:pt x="57941" y="431829"/>
                  </a:lnTo>
                  <a:cubicBezTo>
                    <a:pt x="42574" y="431829"/>
                    <a:pt x="27837" y="425725"/>
                    <a:pt x="16971" y="414859"/>
                  </a:cubicBezTo>
                  <a:cubicBezTo>
                    <a:pt x="6104" y="403993"/>
                    <a:pt x="0" y="389255"/>
                    <a:pt x="0" y="373888"/>
                  </a:cubicBezTo>
                  <a:lnTo>
                    <a:pt x="0" y="57941"/>
                  </a:lnTo>
                  <a:cubicBezTo>
                    <a:pt x="0" y="25941"/>
                    <a:pt x="25941" y="0"/>
                    <a:pt x="57941" y="0"/>
                  </a:cubicBezTo>
                  <a:close/>
                </a:path>
              </a:pathLst>
            </a:custGeom>
            <a:gradFill rotWithShape="true">
              <a:gsLst>
                <a:gs pos="0">
                  <a:srgbClr val="53D9E6">
                    <a:alpha val="100000"/>
                  </a:srgbClr>
                </a:gs>
                <a:gs pos="100000">
                  <a:srgbClr val="B21982">
                    <a:alpha val="100000"/>
                  </a:srgbClr>
                </a:gs>
              </a:gsLst>
              <a:lin ang="0"/>
            </a:gradFill>
          </p:spPr>
        </p:sp>
        <p:sp>
          <p:nvSpPr>
            <p:cNvPr name="TextBox 63" id="63"/>
            <p:cNvSpPr txBox="true"/>
            <p:nvPr/>
          </p:nvSpPr>
          <p:spPr>
            <a:xfrm>
              <a:off x="0" y="-28575"/>
              <a:ext cx="1305194"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Backpack</a:t>
              </a:r>
            </a:p>
          </p:txBody>
        </p:sp>
      </p:grpSp>
      <p:sp>
        <p:nvSpPr>
          <p:cNvPr name="AutoShape 64" id="64">
            <a:extLst>
              <a:ext uri="{C183D7F6-B498-43B3-948B-1728B52AA6E4}">
                <adec:decorative xmlns:adec="http://schemas.microsoft.com/office/drawing/2017/decorative" val="1"/>
              </a:ext>
            </a:extLst>
          </p:cNvPr>
          <p:cNvSpPr/>
          <p:nvPr/>
        </p:nvSpPr>
        <p:spPr>
          <a:xfrm>
            <a:off x="2967797" y="4723938"/>
            <a:ext cx="94876" cy="2000350"/>
          </a:xfrm>
          <a:prstGeom prst="line">
            <a:avLst/>
          </a:prstGeom>
          <a:ln cap="rnd" w="19050">
            <a:solidFill>
              <a:srgbClr val="FFFFFF"/>
            </a:solidFill>
            <a:prstDash val="solid"/>
            <a:headEnd type="none" len="sm" w="sm"/>
            <a:tailEnd type="triangle" len="med" w="lg"/>
          </a:ln>
        </p:spPr>
      </p:sp>
      <p:grpSp>
        <p:nvGrpSpPr>
          <p:cNvPr name="Group 65" id="65"/>
          <p:cNvGrpSpPr/>
          <p:nvPr/>
        </p:nvGrpSpPr>
        <p:grpSpPr>
          <a:xfrm rot="0">
            <a:off x="15398767" y="887688"/>
            <a:ext cx="1180896" cy="884157"/>
            <a:chOff x="0" y="0"/>
            <a:chExt cx="576759" cy="431829"/>
          </a:xfrm>
        </p:grpSpPr>
        <p:sp>
          <p:nvSpPr>
            <p:cNvPr name="Freeform 66" id="66">
              <a:extLst>
                <a:ext uri="{C183D7F6-B498-43B3-948B-1728B52AA6E4}">
                  <adec:decorative xmlns:adec="http://schemas.microsoft.com/office/drawing/2017/decorative" val="1"/>
                </a:ext>
              </a:extLst>
            </p:cNvPr>
            <p:cNvSpPr/>
            <p:nvPr/>
          </p:nvSpPr>
          <p:spPr>
            <a:xfrm flipH="false" flipV="false" rot="0">
              <a:off x="0" y="0"/>
              <a:ext cx="576759" cy="431829"/>
            </a:xfrm>
            <a:custGeom>
              <a:avLst/>
              <a:gdLst/>
              <a:ahLst/>
              <a:cxnLst/>
              <a:rect r="r" b="b" t="t" l="l"/>
              <a:pathLst>
                <a:path h="431829" w="576759">
                  <a:moveTo>
                    <a:pt x="131119" y="0"/>
                  </a:moveTo>
                  <a:lnTo>
                    <a:pt x="445640" y="0"/>
                  </a:lnTo>
                  <a:cubicBezTo>
                    <a:pt x="480415" y="0"/>
                    <a:pt x="513765" y="13814"/>
                    <a:pt x="538355" y="38404"/>
                  </a:cubicBezTo>
                  <a:cubicBezTo>
                    <a:pt x="562945" y="62994"/>
                    <a:pt x="576759" y="96344"/>
                    <a:pt x="576759" y="131119"/>
                  </a:cubicBezTo>
                  <a:lnTo>
                    <a:pt x="576759" y="300710"/>
                  </a:lnTo>
                  <a:cubicBezTo>
                    <a:pt x="576759" y="373125"/>
                    <a:pt x="518055" y="431829"/>
                    <a:pt x="445640" y="431829"/>
                  </a:cubicBezTo>
                  <a:lnTo>
                    <a:pt x="131119" y="431829"/>
                  </a:lnTo>
                  <a:cubicBezTo>
                    <a:pt x="58704" y="431829"/>
                    <a:pt x="0" y="373125"/>
                    <a:pt x="0" y="300710"/>
                  </a:cubicBezTo>
                  <a:lnTo>
                    <a:pt x="0" y="131119"/>
                  </a:lnTo>
                  <a:cubicBezTo>
                    <a:pt x="0" y="58704"/>
                    <a:pt x="58704" y="0"/>
                    <a:pt x="131119" y="0"/>
                  </a:cubicBezTo>
                  <a:close/>
                </a:path>
              </a:pathLst>
            </a:custGeom>
            <a:solidFill>
              <a:srgbClr val="00C49C"/>
            </a:solidFill>
          </p:spPr>
        </p:sp>
        <p:sp>
          <p:nvSpPr>
            <p:cNvPr name="TextBox 67" id="67"/>
            <p:cNvSpPr txBox="true"/>
            <p:nvPr/>
          </p:nvSpPr>
          <p:spPr>
            <a:xfrm>
              <a:off x="0" y="-28575"/>
              <a:ext cx="576759"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Tab</a:t>
              </a:r>
            </a:p>
          </p:txBody>
        </p:sp>
      </p:grpSp>
      <p:grpSp>
        <p:nvGrpSpPr>
          <p:cNvPr name="Group 68" id="68"/>
          <p:cNvGrpSpPr/>
          <p:nvPr/>
        </p:nvGrpSpPr>
        <p:grpSpPr>
          <a:xfrm rot="0">
            <a:off x="12897223" y="887688"/>
            <a:ext cx="1308302" cy="884157"/>
            <a:chOff x="0" y="0"/>
            <a:chExt cx="638985" cy="431829"/>
          </a:xfrm>
        </p:grpSpPr>
        <p:sp>
          <p:nvSpPr>
            <p:cNvPr name="Freeform 69" id="69">
              <a:extLst>
                <a:ext uri="{C183D7F6-B498-43B3-948B-1728B52AA6E4}">
                  <adec:decorative xmlns:adec="http://schemas.microsoft.com/office/drawing/2017/decorative" val="1"/>
                </a:ext>
              </a:extLst>
            </p:cNvPr>
            <p:cNvSpPr/>
            <p:nvPr/>
          </p:nvSpPr>
          <p:spPr>
            <a:xfrm flipH="false" flipV="false" rot="0">
              <a:off x="0" y="0"/>
              <a:ext cx="638985" cy="431829"/>
            </a:xfrm>
            <a:custGeom>
              <a:avLst/>
              <a:gdLst/>
              <a:ahLst/>
              <a:cxnLst/>
              <a:rect r="r" b="b" t="t" l="l"/>
              <a:pathLst>
                <a:path h="431829" w="638985">
                  <a:moveTo>
                    <a:pt x="118351" y="0"/>
                  </a:moveTo>
                  <a:lnTo>
                    <a:pt x="520635" y="0"/>
                  </a:lnTo>
                  <a:cubicBezTo>
                    <a:pt x="585998" y="0"/>
                    <a:pt x="638985" y="52987"/>
                    <a:pt x="638985" y="118351"/>
                  </a:cubicBezTo>
                  <a:lnTo>
                    <a:pt x="638985" y="313479"/>
                  </a:lnTo>
                  <a:cubicBezTo>
                    <a:pt x="638985" y="378842"/>
                    <a:pt x="585998" y="431829"/>
                    <a:pt x="520635" y="431829"/>
                  </a:cubicBezTo>
                  <a:lnTo>
                    <a:pt x="118351" y="431829"/>
                  </a:lnTo>
                  <a:cubicBezTo>
                    <a:pt x="52987" y="431829"/>
                    <a:pt x="0" y="378842"/>
                    <a:pt x="0" y="313479"/>
                  </a:cubicBezTo>
                  <a:lnTo>
                    <a:pt x="0" y="118351"/>
                  </a:lnTo>
                  <a:cubicBezTo>
                    <a:pt x="0" y="52987"/>
                    <a:pt x="52987" y="0"/>
                    <a:pt x="118351" y="0"/>
                  </a:cubicBezTo>
                  <a:close/>
                </a:path>
              </a:pathLst>
            </a:custGeom>
            <a:solidFill>
              <a:srgbClr val="ABE3F9"/>
            </a:solidFill>
          </p:spPr>
        </p:sp>
        <p:sp>
          <p:nvSpPr>
            <p:cNvPr name="TextBox 70" id="70"/>
            <p:cNvSpPr txBox="true"/>
            <p:nvPr/>
          </p:nvSpPr>
          <p:spPr>
            <a:xfrm>
              <a:off x="0" y="-28575"/>
              <a:ext cx="638985"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Laila</a:t>
              </a:r>
            </a:p>
          </p:txBody>
        </p:sp>
      </p:grpSp>
      <p:grpSp>
        <p:nvGrpSpPr>
          <p:cNvPr name="Group 71" id="71"/>
          <p:cNvGrpSpPr/>
          <p:nvPr/>
        </p:nvGrpSpPr>
        <p:grpSpPr>
          <a:xfrm rot="0">
            <a:off x="14198008" y="887688"/>
            <a:ext cx="1275266" cy="884157"/>
            <a:chOff x="0" y="0"/>
            <a:chExt cx="622850" cy="431829"/>
          </a:xfrm>
        </p:grpSpPr>
        <p:sp>
          <p:nvSpPr>
            <p:cNvPr name="Freeform 72" id="72">
              <a:extLst>
                <a:ext uri="{C183D7F6-B498-43B3-948B-1728B52AA6E4}">
                  <adec:decorative xmlns:adec="http://schemas.microsoft.com/office/drawing/2017/decorative" val="1"/>
                </a:ext>
              </a:extLst>
            </p:cNvPr>
            <p:cNvSpPr/>
            <p:nvPr/>
          </p:nvSpPr>
          <p:spPr>
            <a:xfrm flipH="false" flipV="false" rot="0">
              <a:off x="0" y="0"/>
              <a:ext cx="622850" cy="431829"/>
            </a:xfrm>
            <a:custGeom>
              <a:avLst/>
              <a:gdLst/>
              <a:ahLst/>
              <a:cxnLst/>
              <a:rect r="r" b="b" t="t" l="l"/>
              <a:pathLst>
                <a:path h="431829" w="622850">
                  <a:moveTo>
                    <a:pt x="121417" y="0"/>
                  </a:moveTo>
                  <a:lnTo>
                    <a:pt x="501434" y="0"/>
                  </a:lnTo>
                  <a:cubicBezTo>
                    <a:pt x="533636" y="0"/>
                    <a:pt x="564518" y="12792"/>
                    <a:pt x="587288" y="35562"/>
                  </a:cubicBezTo>
                  <a:cubicBezTo>
                    <a:pt x="610058" y="58332"/>
                    <a:pt x="622850" y="89215"/>
                    <a:pt x="622850" y="121417"/>
                  </a:cubicBezTo>
                  <a:lnTo>
                    <a:pt x="622850" y="310413"/>
                  </a:lnTo>
                  <a:cubicBezTo>
                    <a:pt x="622850" y="377469"/>
                    <a:pt x="568490" y="431829"/>
                    <a:pt x="501434" y="431829"/>
                  </a:cubicBezTo>
                  <a:lnTo>
                    <a:pt x="121417" y="431829"/>
                  </a:lnTo>
                  <a:cubicBezTo>
                    <a:pt x="54360" y="431829"/>
                    <a:pt x="0" y="377469"/>
                    <a:pt x="0" y="310413"/>
                  </a:cubicBezTo>
                  <a:lnTo>
                    <a:pt x="0" y="121417"/>
                  </a:lnTo>
                  <a:cubicBezTo>
                    <a:pt x="0" y="54360"/>
                    <a:pt x="54360" y="0"/>
                    <a:pt x="121417" y="0"/>
                  </a:cubicBezTo>
                  <a:close/>
                </a:path>
              </a:pathLst>
            </a:custGeom>
            <a:solidFill>
              <a:srgbClr val="585EFF"/>
            </a:solidFill>
          </p:spPr>
        </p:sp>
        <p:sp>
          <p:nvSpPr>
            <p:cNvPr name="TextBox 73" id="73"/>
            <p:cNvSpPr txBox="true"/>
            <p:nvPr/>
          </p:nvSpPr>
          <p:spPr>
            <a:xfrm>
              <a:off x="0" y="-28575"/>
              <a:ext cx="622850"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Eliza</a:t>
              </a:r>
            </a:p>
          </p:txBody>
        </p:sp>
      </p:grpSp>
      <p:grpSp>
        <p:nvGrpSpPr>
          <p:cNvPr name="Group 74" id="74"/>
          <p:cNvGrpSpPr/>
          <p:nvPr/>
        </p:nvGrpSpPr>
        <p:grpSpPr>
          <a:xfrm rot="0">
            <a:off x="16579663" y="887688"/>
            <a:ext cx="1163352" cy="884157"/>
            <a:chOff x="0" y="0"/>
            <a:chExt cx="568191" cy="431829"/>
          </a:xfrm>
        </p:grpSpPr>
        <p:sp>
          <p:nvSpPr>
            <p:cNvPr name="Freeform 75" id="75">
              <a:extLst>
                <a:ext uri="{C183D7F6-B498-43B3-948B-1728B52AA6E4}">
                  <adec:decorative xmlns:adec="http://schemas.microsoft.com/office/drawing/2017/decorative" val="1"/>
                </a:ext>
              </a:extLst>
            </p:cNvPr>
            <p:cNvSpPr/>
            <p:nvPr/>
          </p:nvSpPr>
          <p:spPr>
            <a:xfrm flipH="false" flipV="false" rot="0">
              <a:off x="0" y="0"/>
              <a:ext cx="568191" cy="431829"/>
            </a:xfrm>
            <a:custGeom>
              <a:avLst/>
              <a:gdLst/>
              <a:ahLst/>
              <a:cxnLst/>
              <a:rect r="r" b="b" t="t" l="l"/>
              <a:pathLst>
                <a:path h="431829" w="568191">
                  <a:moveTo>
                    <a:pt x="133097" y="0"/>
                  </a:moveTo>
                  <a:lnTo>
                    <a:pt x="435094" y="0"/>
                  </a:lnTo>
                  <a:cubicBezTo>
                    <a:pt x="508601" y="0"/>
                    <a:pt x="568191" y="59589"/>
                    <a:pt x="568191" y="133097"/>
                  </a:cubicBezTo>
                  <a:lnTo>
                    <a:pt x="568191" y="298733"/>
                  </a:lnTo>
                  <a:cubicBezTo>
                    <a:pt x="568191" y="372240"/>
                    <a:pt x="508601" y="431829"/>
                    <a:pt x="435094" y="431829"/>
                  </a:cubicBezTo>
                  <a:lnTo>
                    <a:pt x="133097" y="431829"/>
                  </a:lnTo>
                  <a:cubicBezTo>
                    <a:pt x="59589" y="431829"/>
                    <a:pt x="0" y="372240"/>
                    <a:pt x="0" y="298733"/>
                  </a:cubicBezTo>
                  <a:lnTo>
                    <a:pt x="0" y="133097"/>
                  </a:lnTo>
                  <a:cubicBezTo>
                    <a:pt x="0" y="59589"/>
                    <a:pt x="59589" y="0"/>
                    <a:pt x="133097" y="0"/>
                  </a:cubicBezTo>
                  <a:close/>
                </a:path>
              </a:pathLst>
            </a:custGeom>
            <a:solidFill>
              <a:srgbClr val="CB34A5"/>
            </a:solidFill>
          </p:spPr>
        </p:sp>
        <p:sp>
          <p:nvSpPr>
            <p:cNvPr name="TextBox 76" id="76"/>
            <p:cNvSpPr txBox="true"/>
            <p:nvPr/>
          </p:nvSpPr>
          <p:spPr>
            <a:xfrm>
              <a:off x="0" y="-28575"/>
              <a:ext cx="568191"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Sofia</a:t>
              </a:r>
            </a:p>
          </p:txBody>
        </p:sp>
      </p:grpSp>
      <p:grpSp>
        <p:nvGrpSpPr>
          <p:cNvPr name="Group 77" id="77"/>
          <p:cNvGrpSpPr/>
          <p:nvPr/>
        </p:nvGrpSpPr>
        <p:grpSpPr>
          <a:xfrm rot="0">
            <a:off x="11512243" y="887688"/>
            <a:ext cx="1384980" cy="884157"/>
            <a:chOff x="0" y="0"/>
            <a:chExt cx="676436" cy="431829"/>
          </a:xfrm>
        </p:grpSpPr>
        <p:sp>
          <p:nvSpPr>
            <p:cNvPr name="Freeform 78" id="78">
              <a:extLst>
                <a:ext uri="{C183D7F6-B498-43B3-948B-1728B52AA6E4}">
                  <adec:decorative xmlns:adec="http://schemas.microsoft.com/office/drawing/2017/decorative" val="1"/>
                </a:ext>
              </a:extLst>
            </p:cNvPr>
            <p:cNvSpPr/>
            <p:nvPr/>
          </p:nvSpPr>
          <p:spPr>
            <a:xfrm flipH="false" flipV="false" rot="0">
              <a:off x="0" y="0"/>
              <a:ext cx="676436" cy="431829"/>
            </a:xfrm>
            <a:custGeom>
              <a:avLst/>
              <a:gdLst/>
              <a:ahLst/>
              <a:cxnLst/>
              <a:rect r="r" b="b" t="t" l="l"/>
              <a:pathLst>
                <a:path h="431829" w="676436">
                  <a:moveTo>
                    <a:pt x="111798" y="0"/>
                  </a:moveTo>
                  <a:lnTo>
                    <a:pt x="564637" y="0"/>
                  </a:lnTo>
                  <a:cubicBezTo>
                    <a:pt x="594288" y="0"/>
                    <a:pt x="622724" y="11779"/>
                    <a:pt x="643691" y="32745"/>
                  </a:cubicBezTo>
                  <a:cubicBezTo>
                    <a:pt x="664657" y="53711"/>
                    <a:pt x="676436" y="82148"/>
                    <a:pt x="676436" y="111798"/>
                  </a:cubicBezTo>
                  <a:lnTo>
                    <a:pt x="676436" y="320031"/>
                  </a:lnTo>
                  <a:cubicBezTo>
                    <a:pt x="676436" y="349682"/>
                    <a:pt x="664657" y="378118"/>
                    <a:pt x="643691" y="399084"/>
                  </a:cubicBezTo>
                  <a:cubicBezTo>
                    <a:pt x="622724" y="420051"/>
                    <a:pt x="594288" y="431829"/>
                    <a:pt x="564637" y="431829"/>
                  </a:cubicBezTo>
                  <a:lnTo>
                    <a:pt x="111798" y="431829"/>
                  </a:lnTo>
                  <a:cubicBezTo>
                    <a:pt x="82148" y="431829"/>
                    <a:pt x="53711" y="420051"/>
                    <a:pt x="32745" y="399084"/>
                  </a:cubicBezTo>
                  <a:cubicBezTo>
                    <a:pt x="11779" y="378118"/>
                    <a:pt x="0" y="349682"/>
                    <a:pt x="0" y="320031"/>
                  </a:cubicBezTo>
                  <a:lnTo>
                    <a:pt x="0" y="111798"/>
                  </a:lnTo>
                  <a:cubicBezTo>
                    <a:pt x="0" y="82148"/>
                    <a:pt x="11779" y="53711"/>
                    <a:pt x="32745" y="32745"/>
                  </a:cubicBezTo>
                  <a:cubicBezTo>
                    <a:pt x="53711" y="11779"/>
                    <a:pt x="82148" y="0"/>
                    <a:pt x="111798" y="0"/>
                  </a:cubicBezTo>
                  <a:close/>
                </a:path>
              </a:pathLst>
            </a:custGeom>
            <a:solidFill>
              <a:srgbClr val="F8E505"/>
            </a:solidFill>
          </p:spPr>
        </p:sp>
        <p:sp>
          <p:nvSpPr>
            <p:cNvPr name="TextBox 79" id="79"/>
            <p:cNvSpPr txBox="true"/>
            <p:nvPr/>
          </p:nvSpPr>
          <p:spPr>
            <a:xfrm>
              <a:off x="0" y="-28575"/>
              <a:ext cx="676436" cy="460404"/>
            </a:xfrm>
            <a:prstGeom prst="rect">
              <a:avLst/>
            </a:prstGeom>
          </p:spPr>
          <p:txBody>
            <a:bodyPr anchor="ctr" rtlCol="false" tIns="254000" lIns="254000" bIns="254000" rIns="254000"/>
            <a:lstStyle/>
            <a:p>
              <a:pPr algn="ctr">
                <a:lnSpc>
                  <a:spcPts val="2100"/>
                </a:lnSpc>
              </a:pPr>
              <a:r>
                <a:rPr lang="en-US" sz="1500">
                  <a:solidFill>
                    <a:srgbClr val="000000"/>
                  </a:solidFill>
                  <a:latin typeface="Garet"/>
                  <a:ea typeface="Garet"/>
                  <a:cs typeface="Garet"/>
                  <a:sym typeface="Garet"/>
                </a:rPr>
                <a:t>LETS</a:t>
              </a:r>
            </a:p>
          </p:txBody>
        </p:sp>
      </p:grpSp>
      <p:sp>
        <p:nvSpPr>
          <p:cNvPr name="AutoShape 80" id="80">
            <a:extLst>
              <a:ext uri="{C183D7F6-B498-43B3-948B-1728B52AA6E4}">
                <adec:decorative xmlns:adec="http://schemas.microsoft.com/office/drawing/2017/decorative" val="1"/>
              </a:ext>
            </a:extLst>
          </p:cNvPr>
          <p:cNvSpPr/>
          <p:nvPr/>
        </p:nvSpPr>
        <p:spPr>
          <a:xfrm flipH="true">
            <a:off x="16285280" y="4205201"/>
            <a:ext cx="9525" cy="1185192"/>
          </a:xfrm>
          <a:prstGeom prst="line">
            <a:avLst/>
          </a:prstGeom>
          <a:ln cap="rnd" w="19050">
            <a:solidFill>
              <a:srgbClr val="FFFFFF"/>
            </a:solidFill>
            <a:prstDash val="solid"/>
            <a:headEnd type="none" len="sm" w="sm"/>
            <a:tailEnd type="triangle" len="med" w="lg"/>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1971213"/>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descr="pixelated cable tower"/>
          <p:cNvSpPr/>
          <p:nvPr/>
        </p:nvSpPr>
        <p:spPr>
          <a:xfrm flipH="false" flipV="false" rot="0">
            <a:off x="-1099006" y="-1298925"/>
            <a:ext cx="5271418" cy="10244805"/>
          </a:xfrm>
          <a:custGeom>
            <a:avLst/>
            <a:gdLst/>
            <a:ahLst/>
            <a:cxnLst/>
            <a:rect r="r" b="b" t="t" l="l"/>
            <a:pathLst>
              <a:path h="10244805" w="5271418">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descr="pixelated pastel cloud"/>
          <p:cNvSpPr/>
          <p:nvPr/>
        </p:nvSpPr>
        <p:spPr>
          <a:xfrm flipH="false" flipV="false" rot="0">
            <a:off x="5182049" y="2934751"/>
            <a:ext cx="2828812" cy="987513"/>
          </a:xfrm>
          <a:custGeom>
            <a:avLst/>
            <a:gdLst/>
            <a:ahLst/>
            <a:cxnLst/>
            <a:rect r="r" b="b" t="t" l="l"/>
            <a:pathLst>
              <a:path h="987513" w="2828812">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Freeform 5" id="5" descr="pixelated pastel cloud"/>
          <p:cNvSpPr/>
          <p:nvPr/>
        </p:nvSpPr>
        <p:spPr>
          <a:xfrm flipH="true" flipV="false" rot="0">
            <a:off x="15190678" y="230851"/>
            <a:ext cx="2828812" cy="987513"/>
          </a:xfrm>
          <a:custGeom>
            <a:avLst/>
            <a:gdLst/>
            <a:ahLst/>
            <a:cxnLst/>
            <a:rect r="r" b="b" t="t" l="l"/>
            <a:pathLst>
              <a:path h="987513" w="2828812">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7521607" y="1028700"/>
            <a:ext cx="9737693" cy="5405361"/>
            <a:chOff x="0" y="0"/>
            <a:chExt cx="2564660" cy="1423634"/>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2564660" cy="1423634"/>
            </a:xfrm>
            <a:custGeom>
              <a:avLst/>
              <a:gdLst/>
              <a:ahLst/>
              <a:cxnLst/>
              <a:rect r="r" b="b" t="t" l="l"/>
              <a:pathLst>
                <a:path h="1423634" w="2564660">
                  <a:moveTo>
                    <a:pt x="38957" y="0"/>
                  </a:moveTo>
                  <a:lnTo>
                    <a:pt x="2525702" y="0"/>
                  </a:lnTo>
                  <a:cubicBezTo>
                    <a:pt x="2536035" y="0"/>
                    <a:pt x="2545943" y="4104"/>
                    <a:pt x="2553249" y="11410"/>
                  </a:cubicBezTo>
                  <a:cubicBezTo>
                    <a:pt x="2560555" y="18716"/>
                    <a:pt x="2564660" y="28625"/>
                    <a:pt x="2564660" y="38957"/>
                  </a:cubicBezTo>
                  <a:lnTo>
                    <a:pt x="2564660" y="1384677"/>
                  </a:lnTo>
                  <a:cubicBezTo>
                    <a:pt x="2564660" y="1395009"/>
                    <a:pt x="2560555" y="1404918"/>
                    <a:pt x="2553249" y="1412224"/>
                  </a:cubicBezTo>
                  <a:cubicBezTo>
                    <a:pt x="2545943" y="1419530"/>
                    <a:pt x="2536035" y="1423634"/>
                    <a:pt x="2525702" y="1423634"/>
                  </a:cubicBezTo>
                  <a:lnTo>
                    <a:pt x="38957" y="1423634"/>
                  </a:lnTo>
                  <a:cubicBezTo>
                    <a:pt x="28625" y="1423634"/>
                    <a:pt x="18716" y="1419530"/>
                    <a:pt x="11410" y="1412224"/>
                  </a:cubicBezTo>
                  <a:cubicBezTo>
                    <a:pt x="4104" y="1404918"/>
                    <a:pt x="0" y="1395009"/>
                    <a:pt x="0" y="1384677"/>
                  </a:cubicBezTo>
                  <a:lnTo>
                    <a:pt x="0" y="38957"/>
                  </a:lnTo>
                  <a:cubicBezTo>
                    <a:pt x="0" y="28625"/>
                    <a:pt x="4104" y="18716"/>
                    <a:pt x="11410" y="11410"/>
                  </a:cubicBezTo>
                  <a:cubicBezTo>
                    <a:pt x="18716" y="4104"/>
                    <a:pt x="28625" y="0"/>
                    <a:pt x="38957" y="0"/>
                  </a:cubicBezTo>
                  <a:close/>
                </a:path>
              </a:pathLst>
            </a:custGeom>
            <a:solidFill>
              <a:srgbClr val="000000"/>
            </a:solidFill>
            <a:ln w="47625" cap="rnd">
              <a:solidFill>
                <a:srgbClr val="21EF80"/>
              </a:solidFill>
              <a:prstDash val="solid"/>
              <a:round/>
            </a:ln>
          </p:spPr>
        </p:sp>
        <p:sp>
          <p:nvSpPr>
            <p:cNvPr name="TextBox 8" id="8"/>
            <p:cNvSpPr txBox="true"/>
            <p:nvPr/>
          </p:nvSpPr>
          <p:spPr>
            <a:xfrm>
              <a:off x="0" y="-28575"/>
              <a:ext cx="2564660" cy="1452209"/>
            </a:xfrm>
            <a:prstGeom prst="rect">
              <a:avLst/>
            </a:prstGeom>
          </p:spPr>
          <p:txBody>
            <a:bodyPr anchor="ctr" rtlCol="false" tIns="254000" lIns="254000" bIns="254000" rIns="254000"/>
            <a:lstStyle/>
            <a:p>
              <a:pPr algn="ctr">
                <a:lnSpc>
                  <a:spcPts val="2100"/>
                </a:lnSpc>
              </a:pPr>
            </a:p>
          </p:txBody>
        </p:sp>
      </p:grpSp>
      <p:sp>
        <p:nvSpPr>
          <p:cNvPr name="Freeform 9" id="9" descr="pixelated park bench  "/>
          <p:cNvSpPr/>
          <p:nvPr/>
        </p:nvSpPr>
        <p:spPr>
          <a:xfrm flipH="false" flipV="false" rot="0">
            <a:off x="7191297" y="7989236"/>
            <a:ext cx="3615824" cy="1715873"/>
          </a:xfrm>
          <a:custGeom>
            <a:avLst/>
            <a:gdLst/>
            <a:ahLst/>
            <a:cxnLst/>
            <a:rect r="r" b="b" t="t" l="l"/>
            <a:pathLst>
              <a:path h="1715873" w="3615824">
                <a:moveTo>
                  <a:pt x="0" y="0"/>
                </a:moveTo>
                <a:lnTo>
                  <a:pt x="3615823" y="0"/>
                </a:lnTo>
                <a:lnTo>
                  <a:pt x="3615823" y="1715873"/>
                </a:lnTo>
                <a:lnTo>
                  <a:pt x="0" y="17158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descr="pixelated bus stop"/>
          <p:cNvSpPr/>
          <p:nvPr/>
        </p:nvSpPr>
        <p:spPr>
          <a:xfrm flipH="false" flipV="false" rot="0">
            <a:off x="-211930" y="4567873"/>
            <a:ext cx="6808385" cy="5137236"/>
          </a:xfrm>
          <a:custGeom>
            <a:avLst/>
            <a:gdLst/>
            <a:ahLst/>
            <a:cxnLst/>
            <a:rect r="r" b="b" t="t" l="l"/>
            <a:pathLst>
              <a:path h="5137236" w="6808385">
                <a:moveTo>
                  <a:pt x="0" y="0"/>
                </a:moveTo>
                <a:lnTo>
                  <a:pt x="6808386" y="0"/>
                </a:lnTo>
                <a:lnTo>
                  <a:pt x="6808386" y="5137236"/>
                </a:lnTo>
                <a:lnTo>
                  <a:pt x="0" y="51372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descr="pixelated car"/>
          <p:cNvSpPr/>
          <p:nvPr/>
        </p:nvSpPr>
        <p:spPr>
          <a:xfrm flipH="false" flipV="false" rot="0">
            <a:off x="-641278" y="7099525"/>
            <a:ext cx="7237734" cy="2605584"/>
          </a:xfrm>
          <a:custGeom>
            <a:avLst/>
            <a:gdLst/>
            <a:ahLst/>
            <a:cxnLst/>
            <a:rect r="r" b="b" t="t" l="l"/>
            <a:pathLst>
              <a:path h="2605584" w="7237734">
                <a:moveTo>
                  <a:pt x="0" y="0"/>
                </a:moveTo>
                <a:lnTo>
                  <a:pt x="7237734" y="0"/>
                </a:lnTo>
                <a:lnTo>
                  <a:pt x="7237734" y="2605584"/>
                </a:lnTo>
                <a:lnTo>
                  <a:pt x="0" y="26055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0" y="9705109"/>
            <a:ext cx="18288000" cy="1163782"/>
            <a:chOff x="0" y="0"/>
            <a:chExt cx="24384000" cy="1551709"/>
          </a:xfrm>
        </p:grpSpPr>
        <p:sp>
          <p:nvSpPr>
            <p:cNvPr name="Freeform 13" id="13"/>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6" id="16" descr="pixelated flower bush"/>
          <p:cNvSpPr/>
          <p:nvPr/>
        </p:nvSpPr>
        <p:spPr>
          <a:xfrm flipH="false" flipV="false" rot="0">
            <a:off x="11602934" y="8186651"/>
            <a:ext cx="5219700" cy="1518458"/>
          </a:xfrm>
          <a:custGeom>
            <a:avLst/>
            <a:gdLst/>
            <a:ahLst/>
            <a:cxnLst/>
            <a:rect r="r" b="b" t="t" l="l"/>
            <a:pathLst>
              <a:path h="1518458" w="5219700">
                <a:moveTo>
                  <a:pt x="0" y="0"/>
                </a:moveTo>
                <a:lnTo>
                  <a:pt x="5219700" y="0"/>
                </a:lnTo>
                <a:lnTo>
                  <a:pt x="5219700"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descr="pixelated flower bush"/>
          <p:cNvSpPr/>
          <p:nvPr/>
        </p:nvSpPr>
        <p:spPr>
          <a:xfrm flipH="false" flipV="false" rot="0">
            <a:off x="15950489" y="8186651"/>
            <a:ext cx="5219700" cy="1518458"/>
          </a:xfrm>
          <a:custGeom>
            <a:avLst/>
            <a:gdLst/>
            <a:ahLst/>
            <a:cxnLst/>
            <a:rect r="r" b="b" t="t" l="l"/>
            <a:pathLst>
              <a:path h="1518458" w="5219700">
                <a:moveTo>
                  <a:pt x="0" y="0"/>
                </a:moveTo>
                <a:lnTo>
                  <a:pt x="5219701" y="0"/>
                </a:lnTo>
                <a:lnTo>
                  <a:pt x="5219701"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descr="pixelated Menu button"/>
          <p:cNvSpPr/>
          <p:nvPr/>
        </p:nvSpPr>
        <p:spPr>
          <a:xfrm flipH="false" flipV="false" rot="0">
            <a:off x="1028700" y="1028700"/>
            <a:ext cx="2196534" cy="942513"/>
          </a:xfrm>
          <a:custGeom>
            <a:avLst/>
            <a:gdLst/>
            <a:ahLst/>
            <a:cxnLst/>
            <a:rect r="r" b="b" t="t" l="l"/>
            <a:pathLst>
              <a:path h="942513" w="2196534">
                <a:moveTo>
                  <a:pt x="0" y="0"/>
                </a:moveTo>
                <a:lnTo>
                  <a:pt x="2196534" y="0"/>
                </a:lnTo>
                <a:lnTo>
                  <a:pt x="2196534" y="942513"/>
                </a:lnTo>
                <a:lnTo>
                  <a:pt x="0" y="94251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pic>
        <p:nvPicPr>
          <p:cNvPr name="Picture 19" id="19" descr="pixelated health bar with pulsing motion"/>
          <p:cNvPicPr>
            <a:picLocks noChangeAspect="true"/>
          </p:cNvPicPr>
          <p:nvPr/>
        </p:nvPicPr>
        <p:blipFill>
          <a:blip r:embed="rId20"/>
          <a:srcRect l="0" t="0" r="0" b="0"/>
          <a:stretch>
            <a:fillRect/>
          </a:stretch>
        </p:blipFill>
        <p:spPr>
          <a:xfrm flipH="false" flipV="false" rot="0">
            <a:off x="3576727" y="1218363"/>
            <a:ext cx="1877287" cy="563186"/>
          </a:xfrm>
          <a:prstGeom prst="rect">
            <a:avLst/>
          </a:prstGeom>
        </p:spPr>
      </p:pic>
      <p:grpSp>
        <p:nvGrpSpPr>
          <p:cNvPr name="Group 20" id="20"/>
          <p:cNvGrpSpPr/>
          <p:nvPr/>
        </p:nvGrpSpPr>
        <p:grpSpPr>
          <a:xfrm rot="0">
            <a:off x="8175823" y="2686132"/>
            <a:ext cx="8429262" cy="2090497"/>
            <a:chOff x="0" y="0"/>
            <a:chExt cx="11239015" cy="2787330"/>
          </a:xfrm>
        </p:grpSpPr>
        <p:sp>
          <p:nvSpPr>
            <p:cNvPr name="TextBox 21" id="21"/>
            <p:cNvSpPr txBox="true"/>
            <p:nvPr/>
          </p:nvSpPr>
          <p:spPr>
            <a:xfrm rot="0">
              <a:off x="0" y="-9525"/>
              <a:ext cx="11239015" cy="1724872"/>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ea typeface="Arcade Gamer"/>
                  <a:cs typeface="Arcade Gamer"/>
                  <a:sym typeface="Arcade Gamer"/>
                </a:rPr>
                <a:t>THANK YOU!</a:t>
              </a:r>
            </a:p>
          </p:txBody>
        </p:sp>
        <p:sp>
          <p:nvSpPr>
            <p:cNvPr name="TextBox 22" id="22"/>
            <p:cNvSpPr txBox="true"/>
            <p:nvPr/>
          </p:nvSpPr>
          <p:spPr>
            <a:xfrm rot="0">
              <a:off x="0" y="2139630"/>
              <a:ext cx="11239015" cy="647700"/>
            </a:xfrm>
            <a:prstGeom prst="rect">
              <a:avLst/>
            </a:prstGeom>
          </p:spPr>
          <p:txBody>
            <a:bodyPr anchor="t" rtlCol="false" tIns="0" lIns="0" bIns="0" rIns="0">
              <a:spAutoFit/>
            </a:bodyPr>
            <a:lstStyle/>
            <a:p>
              <a:pPr algn="ctr" marL="0" indent="0" lvl="0">
                <a:lnSpc>
                  <a:spcPts val="3600"/>
                </a:lnSpc>
                <a:spcBef>
                  <a:spcPct val="0"/>
                </a:spcBef>
              </a:pPr>
            </a:p>
          </p:txBody>
        </p:sp>
      </p:grpSp>
    </p:spTree>
  </p:cSld>
  <p:clrMapOvr>
    <a:masterClrMapping/>
  </p:clrMapOvr>
</p:sld>
</file>

<file path=ppt/slides/slide2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567101" y="3540036"/>
            <a:ext cx="7168483" cy="1080770"/>
          </a:xfrm>
          <a:prstGeom prst="rect">
            <a:avLst/>
          </a:prstGeom>
        </p:spPr>
        <p:txBody>
          <a:bodyPr anchor="t" rtlCol="false" tIns="0" lIns="0" bIns="0" rIns="0">
            <a:spAutoFit/>
          </a:bodyPr>
          <a:lstStyle/>
          <a:p>
            <a:pPr algn="l">
              <a:lnSpc>
                <a:spcPts val="7839"/>
              </a:lnSpc>
            </a:pPr>
            <a:r>
              <a:rPr lang="en-US" sz="6999">
                <a:solidFill>
                  <a:srgbClr val="FF63D8"/>
                </a:solidFill>
                <a:latin typeface="Arcade Gamer"/>
                <a:ea typeface="Arcade Gamer"/>
                <a:cs typeface="Arcade Gamer"/>
                <a:sym typeface="Arcade Gamer"/>
              </a:rPr>
              <a:t>LET’S CHEM</a:t>
            </a:r>
          </a:p>
        </p:txBody>
      </p:sp>
      <p:sp>
        <p:nvSpPr>
          <p:cNvPr name="TextBox 3" id="3"/>
          <p:cNvSpPr txBox="true"/>
          <p:nvPr/>
        </p:nvSpPr>
        <p:spPr>
          <a:xfrm rot="0">
            <a:off x="5559758" y="6616936"/>
            <a:ext cx="7168483" cy="976631"/>
          </a:xfrm>
          <a:prstGeom prst="rect">
            <a:avLst/>
          </a:prstGeom>
        </p:spPr>
        <p:txBody>
          <a:bodyPr anchor="t" rtlCol="false" tIns="0" lIns="0" bIns="0" rIns="0">
            <a:spAutoFit/>
          </a:bodyPr>
          <a:lstStyle/>
          <a:p>
            <a:pPr algn="ctr">
              <a:lnSpc>
                <a:spcPts val="3919"/>
              </a:lnSpc>
            </a:pPr>
            <a:r>
              <a:rPr lang="en-US" sz="2799">
                <a:solidFill>
                  <a:srgbClr val="21EF80"/>
                </a:solidFill>
                <a:latin typeface="Garet"/>
                <a:ea typeface="Garet"/>
                <a:cs typeface="Garet"/>
                <a:sym typeface="Garet"/>
              </a:rPr>
              <a:t>Coming to Your Computers</a:t>
            </a:r>
          </a:p>
          <a:p>
            <a:pPr algn="ctr">
              <a:lnSpc>
                <a:spcPts val="3919"/>
              </a:lnSpc>
              <a:spcBef>
                <a:spcPct val="0"/>
              </a:spcBef>
            </a:pPr>
            <a:r>
              <a:rPr lang="en-US" sz="2799">
                <a:solidFill>
                  <a:srgbClr val="21EF80"/>
                </a:solidFill>
                <a:latin typeface="Garet"/>
                <a:ea typeface="Garet"/>
                <a:cs typeface="Garet"/>
                <a:sym typeface="Garet"/>
              </a:rPr>
              <a:t>May 2025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687991" y="-152862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3605" y="1661817"/>
            <a:ext cx="16230600" cy="7096563"/>
            <a:chOff x="0" y="0"/>
            <a:chExt cx="4274726" cy="1869054"/>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1869054"/>
            </a:xfrm>
            <a:custGeom>
              <a:avLst/>
              <a:gdLst/>
              <a:ahLst/>
              <a:cxnLst/>
              <a:rect r="r" b="b" t="t" l="l"/>
              <a:pathLst>
                <a:path h="1869054" w="4274726">
                  <a:moveTo>
                    <a:pt x="23373" y="0"/>
                  </a:moveTo>
                  <a:lnTo>
                    <a:pt x="4251353" y="0"/>
                  </a:lnTo>
                  <a:cubicBezTo>
                    <a:pt x="4264261" y="0"/>
                    <a:pt x="4274726" y="10464"/>
                    <a:pt x="4274726" y="23373"/>
                  </a:cubicBezTo>
                  <a:lnTo>
                    <a:pt x="4274726" y="1845681"/>
                  </a:lnTo>
                  <a:cubicBezTo>
                    <a:pt x="4274726" y="1858589"/>
                    <a:pt x="4264261" y="1869054"/>
                    <a:pt x="4251353" y="1869054"/>
                  </a:cubicBezTo>
                  <a:lnTo>
                    <a:pt x="23373" y="1869054"/>
                  </a:lnTo>
                  <a:cubicBezTo>
                    <a:pt x="10464" y="1869054"/>
                    <a:pt x="0" y="1858589"/>
                    <a:pt x="0" y="1845681"/>
                  </a:cubicBezTo>
                  <a:lnTo>
                    <a:pt x="0" y="23373"/>
                  </a:lnTo>
                  <a:cubicBezTo>
                    <a:pt x="0" y="10464"/>
                    <a:pt x="10464" y="0"/>
                    <a:pt x="23373" y="0"/>
                  </a:cubicBezTo>
                  <a:close/>
                </a:path>
              </a:pathLst>
            </a:custGeom>
            <a:solidFill>
              <a:srgbClr val="000000"/>
            </a:solidFill>
            <a:ln w="47625" cap="rnd">
              <a:solidFill>
                <a:srgbClr val="8488F4"/>
              </a:solidFill>
              <a:prstDash val="solid"/>
              <a:round/>
            </a:ln>
          </p:spPr>
        </p:sp>
        <p:sp>
          <p:nvSpPr>
            <p:cNvPr name="TextBox 5" id="5"/>
            <p:cNvSpPr txBox="true"/>
            <p:nvPr/>
          </p:nvSpPr>
          <p:spPr>
            <a:xfrm>
              <a:off x="0" y="-57150"/>
              <a:ext cx="4274726" cy="1926204"/>
            </a:xfrm>
            <a:prstGeom prst="rect">
              <a:avLst/>
            </a:prstGeom>
          </p:spPr>
          <p:txBody>
            <a:bodyPr anchor="ctr" rtlCol="false" tIns="254000" lIns="254000" bIns="254000" rIns="254000"/>
            <a:lstStyle/>
            <a:p>
              <a:pPr algn="l">
                <a:lnSpc>
                  <a:spcPts val="3359"/>
                </a:lnSpc>
              </a:pPr>
              <a:r>
                <a:rPr lang="en-US" sz="2399">
                  <a:solidFill>
                    <a:srgbClr val="FFFFFF"/>
                  </a:solidFill>
                  <a:latin typeface="Disket Mono"/>
                  <a:ea typeface="Disket Mono"/>
                  <a:cs typeface="Disket Mono"/>
                  <a:sym typeface="Disket Mono"/>
                </a:rPr>
                <a:t>   </a:t>
              </a:r>
            </a:p>
            <a:p>
              <a:pPr algn="l">
                <a:lnSpc>
                  <a:spcPts val="3359"/>
                </a:lnSpc>
              </a:pPr>
            </a:p>
          </p:txBody>
        </p:sp>
      </p:grpSp>
      <p:graphicFrame>
        <p:nvGraphicFramePr>
          <p:cNvPr name="Table 6" id="6"/>
          <p:cNvGraphicFramePr>
            <a:graphicFrameLocks noGrp="true"/>
          </p:cNvGraphicFramePr>
          <p:nvPr/>
        </p:nvGraphicFramePr>
        <p:xfrm>
          <a:off x="1178791" y="1924347"/>
          <a:ext cx="15780230" cy="6112814"/>
        </p:xfrm>
        <a:graphic>
          <a:graphicData uri="http://schemas.openxmlformats.org/drawingml/2006/table">
            <a:tbl>
              <a:tblPr/>
              <a:tblGrid>
                <a:gridCol w="3398804"/>
                <a:gridCol w="4491311"/>
                <a:gridCol w="7890115"/>
              </a:tblGrid>
              <a:tr h="915080">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Person</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Name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2239"/>
                        </a:lnSpc>
                        <a:defRPr/>
                      </a:pPr>
                      <a:r>
                        <a:rPr lang="en-US" sz="1599" b="true">
                          <a:solidFill>
                            <a:srgbClr val="FFFFFF"/>
                          </a:solidFill>
                          <a:latin typeface="Disket Mono Bold"/>
                          <a:ea typeface="Disket Mono Bold"/>
                          <a:cs typeface="Disket Mono Bold"/>
                          <a:sym typeface="Disket Mono Bold"/>
                        </a:rPr>
                        <a:t>Description</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r>
              <a:tr h="944447">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Eliza</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Graph Simulator</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Create, visualize, and simulate graph-based structures and algorithms (discrete mathematics)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15080">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Laila</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Garet"/>
                          <a:ea typeface="Garet"/>
                          <a:cs typeface="Garet"/>
                          <a:sym typeface="Garet"/>
                        </a:rPr>
                        <a:t>Physics of the Body</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Interactive visualizer of </a:t>
                      </a:r>
                      <a:r>
                        <a:rPr lang="en-US" sz="1500" b="true">
                          <a:solidFill>
                            <a:srgbClr val="FFFFFF"/>
                          </a:solidFill>
                          <a:latin typeface="Garet Bold"/>
                          <a:ea typeface="Garet Bold"/>
                          <a:cs typeface="Garet Bold"/>
                          <a:sym typeface="Garet Bold"/>
                        </a:rPr>
                        <a:t>how physics relate to the body</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15080">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Sofia</a:t>
                      </a:r>
                      <a:endParaRPr lang="en-US" sz="1100"/>
                    </a:p>
                  </a:txBody>
                  <a:tcPr marL="171450" marR="171450" marT="171450" marB="171450" anchor="ctr">
                    <a:lnL cmpd="sng" algn="ctr" cap="flat" w="19050">
                      <a:solidFill>
                        <a:srgbClr val="000000"/>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5F1E1"/>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Superhero Game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5F1E1"/>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interactive game with forces + projectiles (physics)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1211563">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Tabasuum (Chosen)</a:t>
                      </a:r>
                      <a:endParaRPr lang="en-US" sz="1100"/>
                    </a:p>
                  </a:txBody>
                  <a:tcPr marL="171450" marR="171450" marT="171450" marB="171450" anchor="ctr">
                    <a:lnL cmpd="sng" algn="ctr" cap="flat" w="0">
                      <a:solidFill>
                        <a:srgbClr val="F5F1E1"/>
                      </a:solidFill>
                      <a:prstDash val="solid"/>
                      <a:round/>
                      <a:headEnd type="none" w="med" len="med"/>
                      <a:tailEnd type="none" w="med" len="med"/>
                    </a:lnL>
                    <a:lnR cmpd="sng" algn="ctr" cap="flat" w="19050">
                      <a:solidFill>
                        <a:srgbClr val="F5F1E1"/>
                      </a:solidFill>
                      <a:prstDash val="solid"/>
                      <a:round/>
                      <a:headEnd type="none" w="med" len="med"/>
                      <a:tailEnd type="none" w="med" len="med"/>
                    </a:lnR>
                    <a:lnT cmpd="sng" algn="ctr" cap="flat" w="19050">
                      <a:solidFill>
                        <a:srgbClr val="F5F1E1"/>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Lets Chem!</a:t>
                      </a:r>
                      <a:endParaRPr lang="en-US" sz="1100"/>
                    </a:p>
                  </a:txBody>
                  <a:tcPr marL="171450" marR="171450" marT="171450" marB="171450" anchor="ctr">
                    <a:lnL cmpd="sng" algn="ctr" cap="flat" w="19050">
                      <a:solidFill>
                        <a:srgbClr val="F5F1E1"/>
                      </a:solidFill>
                      <a:prstDash val="solid"/>
                      <a:round/>
                      <a:headEnd type="none" w="med" len="med"/>
                      <a:tailEnd type="none" w="med" len="med"/>
                    </a:lnL>
                    <a:lnR cmpd="sng" algn="ctr" cap="flat" w="19050">
                      <a:solidFill>
                        <a:srgbClr val="F5F1E1"/>
                      </a:solidFill>
                      <a:prstDash val="solid"/>
                      <a:round/>
                      <a:headEnd type="none" w="med" len="med"/>
                      <a:tailEnd type="none" w="med" len="med"/>
                    </a:lnR>
                    <a:lnT cmpd="sng" algn="ctr" cap="flat" w="19050">
                      <a:solidFill>
                        <a:srgbClr val="F5F1E1"/>
                      </a:solidFill>
                      <a:prstDash val="solid"/>
                      <a:round/>
                      <a:headEnd type="none" w="med" len="med"/>
                      <a:tailEnd type="none" w="med" len="med"/>
                    </a:lnT>
                    <a:lnB cmpd="sng" algn="ctr" cap="flat" w="19050">
                      <a:solidFill>
                        <a:srgbClr val="F5F1E1"/>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Platform game (like Super Mario Bros) with chemistry concepts for each level/mini game</a:t>
                      </a:r>
                      <a:endParaRPr lang="en-US" sz="1100"/>
                    </a:p>
                  </a:txBody>
                  <a:tcPr marL="171450" marR="171450" marT="171450" marB="171450" anchor="ctr">
                    <a:lnL cmpd="sng" algn="ctr" cap="flat" w="19050">
                      <a:solidFill>
                        <a:srgbClr val="F5F1E1"/>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5F1E1"/>
                      </a:solidFill>
                      <a:prstDash val="solid"/>
                      <a:round/>
                      <a:headEnd type="none" w="med" len="med"/>
                      <a:tailEnd type="none" w="med" len="med"/>
                    </a:lnB>
                    <a:solidFill>
                      <a:srgbClr val="000000"/>
                    </a:solidFill>
                  </a:tcPr>
                </a:tc>
              </a:tr>
              <a:tr h="1211563">
                <a:tc>
                  <a:txBody>
                    <a:bodyPr anchor="t" rtlCol="false"/>
                    <a:lstStyle/>
                    <a:p>
                      <a:pPr algn="ctr">
                        <a:lnSpc>
                          <a:spcPts val="2100"/>
                        </a:lnSpc>
                        <a:defRPr/>
                      </a:pPr>
                      <a:endParaRPr lang="en-US" sz="1100"/>
                    </a:p>
                  </a:txBody>
                  <a:tcPr marL="171450" marR="171450" marT="171450" marB="171450" anchor="ctr">
                    <a:lnL cmpd="sng" algn="ctr" cap="flat" w="0">
                      <a:solidFill>
                        <a:srgbClr val="F5F1E1"/>
                      </a:solidFill>
                      <a:prstDash val="solid"/>
                      <a:round/>
                      <a:headEnd type="none" w="med" len="med"/>
                      <a:tailEnd type="none" w="med" len="med"/>
                    </a:lnL>
                    <a:lnR cmpd="sng" algn="ctr" cap="flat" w="19050">
                      <a:solidFill>
                        <a:srgbClr val="F5F1E1"/>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0">
                      <a:solidFill>
                        <a:srgbClr val="F5F1E1"/>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Why chosen:</a:t>
                      </a:r>
                      <a:endParaRPr lang="en-US" sz="1100"/>
                    </a:p>
                  </a:txBody>
                  <a:tcPr marL="171450" marR="171450" marT="171450" marB="171450" anchor="ctr">
                    <a:lnL cmpd="sng" algn="ctr" cap="flat" w="19050">
                      <a:solidFill>
                        <a:srgbClr val="F5F1E1"/>
                      </a:solidFill>
                      <a:prstDash val="solid"/>
                      <a:round/>
                      <a:headEnd type="none" w="med" len="med"/>
                      <a:tailEnd type="none" w="med" len="med"/>
                    </a:lnL>
                    <a:lnR cmpd="sng" algn="ctr" cap="flat" w="19050">
                      <a:solidFill>
                        <a:srgbClr val="F5F1E1"/>
                      </a:solidFill>
                      <a:prstDash val="solid"/>
                      <a:round/>
                      <a:headEnd type="none" w="med" len="med"/>
                      <a:tailEnd type="none" w="med" len="med"/>
                    </a:lnR>
                    <a:lnT cmpd="sng" algn="ctr" cap="flat" w="19050">
                      <a:solidFill>
                        <a:srgbClr val="F5F1E1"/>
                      </a:solidFill>
                      <a:prstDash val="solid"/>
                      <a:round/>
                      <a:headEnd type="none" w="med" len="med"/>
                      <a:tailEnd type="none" w="med" len="med"/>
                    </a:lnT>
                    <a:lnB cmpd="sng" algn="ctr" cap="flat" w="0">
                      <a:solidFill>
                        <a:srgbClr val="F5F1E1"/>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b="true">
                          <a:solidFill>
                            <a:srgbClr val="FFFFFF"/>
                          </a:solidFill>
                          <a:latin typeface="Garet Bold"/>
                          <a:ea typeface="Garet Bold"/>
                          <a:cs typeface="Garet Bold"/>
                          <a:sym typeface="Garet Bold"/>
                        </a:rPr>
                        <a:t>Entertaining, Interactive, Complicated (Impressive but not Impossible)</a:t>
                      </a:r>
                      <a:endParaRPr lang="en-US" sz="1100"/>
                    </a:p>
                  </a:txBody>
                  <a:tcPr marL="171450" marR="171450" marT="171450" marB="171450" anchor="ctr">
                    <a:lnL cmpd="sng" algn="ctr" cap="flat" w="19050">
                      <a:solidFill>
                        <a:srgbClr val="F5F1E1"/>
                      </a:solidFill>
                      <a:prstDash val="solid"/>
                      <a:round/>
                      <a:headEnd type="none" w="med" len="med"/>
                      <a:tailEnd type="none" w="med" len="med"/>
                    </a:lnL>
                    <a:lnR cmpd="sng" algn="ctr" cap="flat" w="0">
                      <a:solidFill>
                        <a:srgbClr val="F5F1E1"/>
                      </a:solidFill>
                      <a:prstDash val="solid"/>
                      <a:round/>
                      <a:headEnd type="none" w="med" len="med"/>
                      <a:tailEnd type="none" w="med" len="med"/>
                    </a:lnR>
                    <a:lnT cmpd="sng" algn="ctr" cap="flat" w="19050">
                      <a:solidFill>
                        <a:srgbClr val="F5F1E1"/>
                      </a:solidFill>
                      <a:prstDash val="solid"/>
                      <a:round/>
                      <a:headEnd type="none" w="med" len="med"/>
                      <a:tailEnd type="none" w="med" len="med"/>
                    </a:lnT>
                    <a:lnB cmpd="sng" algn="ctr" cap="flat" w="0">
                      <a:solidFill>
                        <a:srgbClr val="F5F1E1"/>
                      </a:solidFill>
                      <a:prstDash val="solid"/>
                      <a:round/>
                      <a:headEnd type="none" w="med" len="med"/>
                      <a:tailEnd type="none" w="med" len="med"/>
                    </a:lnB>
                    <a:solidFill>
                      <a:srgbClr val="000000"/>
                    </a:solidFill>
                  </a:tcPr>
                </a:tc>
              </a:tr>
            </a:tbl>
          </a:graphicData>
        </a:graphic>
      </p:graphicFrame>
      <p:sp>
        <p:nvSpPr>
          <p:cNvPr name="Freeform 7" id="7" descr="pixelated flower bush"/>
          <p:cNvSpPr/>
          <p:nvPr/>
        </p:nvSpPr>
        <p:spPr>
          <a:xfrm flipH="false" flipV="false" rot="0">
            <a:off x="6611830" y="9429750"/>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descr="pixelated flower bush"/>
          <p:cNvSpPr/>
          <p:nvPr/>
        </p:nvSpPr>
        <p:spPr>
          <a:xfrm flipH="false" flipV="false" rot="0">
            <a:off x="9963834" y="9093726"/>
            <a:ext cx="4914150" cy="1429571"/>
          </a:xfrm>
          <a:custGeom>
            <a:avLst/>
            <a:gdLst/>
            <a:ahLst/>
            <a:cxnLst/>
            <a:rect r="r" b="b" t="t" l="l"/>
            <a:pathLst>
              <a:path h="1429571" w="4914150">
                <a:moveTo>
                  <a:pt x="0" y="0"/>
                </a:moveTo>
                <a:lnTo>
                  <a:pt x="4914150" y="0"/>
                </a:lnTo>
                <a:lnTo>
                  <a:pt x="4914150" y="1429570"/>
                </a:lnTo>
                <a:lnTo>
                  <a:pt x="0" y="14295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descr="pixelated flower bush"/>
          <p:cNvSpPr/>
          <p:nvPr/>
        </p:nvSpPr>
        <p:spPr>
          <a:xfrm flipH="false" flipV="false" rot="0">
            <a:off x="13942593" y="8915902"/>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descr="pixelated flower bush"/>
          <p:cNvSpPr/>
          <p:nvPr/>
        </p:nvSpPr>
        <p:spPr>
          <a:xfrm flipH="false" flipV="false" rot="0">
            <a:off x="2804498" y="9789461"/>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1" id="11" descr="a pixelated treasure chest "/>
          <p:cNvPicPr>
            <a:picLocks noChangeAspect="true"/>
          </p:cNvPicPr>
          <p:nvPr/>
        </p:nvPicPr>
        <p:blipFill>
          <a:blip r:embed="rId6"/>
          <a:srcRect l="0" t="0" r="0" b="0"/>
          <a:stretch>
            <a:fillRect/>
          </a:stretch>
        </p:blipFill>
        <p:spPr>
          <a:xfrm flipH="false" flipV="false" rot="0">
            <a:off x="5261573" y="8758380"/>
            <a:ext cx="2348115" cy="1744615"/>
          </a:xfrm>
          <a:prstGeom prst="rect">
            <a:avLst/>
          </a:prstGeom>
        </p:spPr>
      </p:pic>
      <p:sp>
        <p:nvSpPr>
          <p:cNvPr name="TextBox 12" id="12"/>
          <p:cNvSpPr txBox="true"/>
          <p:nvPr/>
        </p:nvSpPr>
        <p:spPr>
          <a:xfrm rot="0">
            <a:off x="953605" y="152400"/>
            <a:ext cx="16230600" cy="10807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ea typeface="Arcade Gamer"/>
                <a:cs typeface="Arcade Gamer"/>
                <a:sym typeface="Arcade Gamer"/>
              </a:rPr>
              <a:t>PROJECT IDEAS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descr="pixelated battery showing three bars inside"/>
          <p:cNvPicPr>
            <a:picLocks noChangeAspect="true"/>
          </p:cNvPicPr>
          <p:nvPr/>
        </p:nvPicPr>
        <p:blipFill>
          <a:blip r:embed="rId2"/>
          <a:srcRect l="0" t="0" r="0" b="0"/>
          <a:stretch>
            <a:fillRect/>
          </a:stretch>
        </p:blipFill>
        <p:spPr>
          <a:xfrm flipH="false" flipV="false" rot="0">
            <a:off x="16848318" y="719461"/>
            <a:ext cx="744368" cy="331244"/>
          </a:xfrm>
          <a:prstGeom prst="rect">
            <a:avLst/>
          </a:prstGeom>
        </p:spPr>
      </p:pic>
      <p:sp>
        <p:nvSpPr>
          <p:cNvPr name="Freeform 3" id="3" descr="pixelated five hearts "/>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Menu pixel art button"/>
          <p:cNvSpPr/>
          <p:nvPr/>
        </p:nvSpPr>
        <p:spPr>
          <a:xfrm flipH="false" flipV="false" rot="0">
            <a:off x="577270" y="668737"/>
            <a:ext cx="1082363" cy="464432"/>
          </a:xfrm>
          <a:custGeom>
            <a:avLst/>
            <a:gdLst/>
            <a:ahLst/>
            <a:cxnLst/>
            <a:rect r="r" b="b" t="t" l="l"/>
            <a:pathLst>
              <a:path h="464432" w="1082363">
                <a:moveTo>
                  <a:pt x="0" y="0"/>
                </a:moveTo>
                <a:lnTo>
                  <a:pt x="1082364" y="0"/>
                </a:lnTo>
                <a:lnTo>
                  <a:pt x="1082364" y="464432"/>
                </a:lnTo>
                <a:lnTo>
                  <a:pt x="0" y="464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251760" y="572874"/>
            <a:ext cx="1211480" cy="624416"/>
            <a:chOff x="0" y="0"/>
            <a:chExt cx="1615307" cy="832555"/>
          </a:xfrm>
        </p:grpSpPr>
        <p:sp>
          <p:nvSpPr>
            <p:cNvPr name="TextBox 6" id="6"/>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7" id="7"/>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8" id="8"/>
          <p:cNvGrpSpPr/>
          <p:nvPr/>
        </p:nvGrpSpPr>
        <p:grpSpPr>
          <a:xfrm rot="0">
            <a:off x="5209095" y="713838"/>
            <a:ext cx="862336" cy="327152"/>
            <a:chOff x="0" y="0"/>
            <a:chExt cx="1149782" cy="436203"/>
          </a:xfrm>
        </p:grpSpPr>
        <p:sp>
          <p:nvSpPr>
            <p:cNvPr name="TextBox 9" id="9"/>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10" id="10"/>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1" id="11"/>
          <p:cNvGrpSpPr/>
          <p:nvPr/>
        </p:nvGrpSpPr>
        <p:grpSpPr>
          <a:xfrm rot="0">
            <a:off x="3881134" y="688074"/>
            <a:ext cx="908861" cy="327152"/>
            <a:chOff x="0" y="0"/>
            <a:chExt cx="1211815" cy="436203"/>
          </a:xfrm>
        </p:grpSpPr>
        <p:sp>
          <p:nvSpPr>
            <p:cNvPr name="TextBox 12" id="12"/>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name="Freeform 13" id="13"/>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4" id="14"/>
          <p:cNvGrpSpPr/>
          <p:nvPr/>
        </p:nvGrpSpPr>
        <p:grpSpPr>
          <a:xfrm rot="0">
            <a:off x="0" y="9705109"/>
            <a:ext cx="18288000" cy="1163782"/>
            <a:chOff x="0" y="0"/>
            <a:chExt cx="24384000" cy="1551709"/>
          </a:xfrm>
        </p:grpSpPr>
        <p:sp>
          <p:nvSpPr>
            <p:cNvPr name="Freeform 15" id="15"/>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Freeform 18" id="18" descr="pixelated flower bush"/>
          <p:cNvSpPr/>
          <p:nvPr/>
        </p:nvSpPr>
        <p:spPr>
          <a:xfrm flipH="false" flipV="false" rot="0">
            <a:off x="6624859"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descr="pixelated fire hydrant"/>
          <p:cNvSpPr/>
          <p:nvPr/>
        </p:nvSpPr>
        <p:spPr>
          <a:xfrm flipH="false" flipV="false" rot="0">
            <a:off x="3368302" y="8874766"/>
            <a:ext cx="471618" cy="847680"/>
          </a:xfrm>
          <a:custGeom>
            <a:avLst/>
            <a:gdLst/>
            <a:ahLst/>
            <a:cxnLst/>
            <a:rect r="r" b="b" t="t" l="l"/>
            <a:pathLst>
              <a:path h="847680" w="471618">
                <a:moveTo>
                  <a:pt x="0" y="0"/>
                </a:moveTo>
                <a:lnTo>
                  <a:pt x="471619" y="0"/>
                </a:lnTo>
                <a:lnTo>
                  <a:pt x="471619" y="847680"/>
                </a:lnTo>
                <a:lnTo>
                  <a:pt x="0" y="84768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0" id="20" descr="pixelated flower bush"/>
          <p:cNvSpPr/>
          <p:nvPr/>
        </p:nvSpPr>
        <p:spPr>
          <a:xfrm flipH="false" flipV="false" rot="0">
            <a:off x="-1901134"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descr="pixelated flower bush"/>
          <p:cNvSpPr/>
          <p:nvPr/>
        </p:nvSpPr>
        <p:spPr>
          <a:xfrm flipH="false" flipV="false" rot="0">
            <a:off x="429224" y="8857429"/>
            <a:ext cx="2913900" cy="847680"/>
          </a:xfrm>
          <a:custGeom>
            <a:avLst/>
            <a:gdLst/>
            <a:ahLst/>
            <a:cxnLst/>
            <a:rect r="r" b="b" t="t" l="l"/>
            <a:pathLst>
              <a:path h="847680" w="2913900">
                <a:moveTo>
                  <a:pt x="0" y="0"/>
                </a:moveTo>
                <a:lnTo>
                  <a:pt x="2913899" y="0"/>
                </a:lnTo>
                <a:lnTo>
                  <a:pt x="2913899" y="847680"/>
                </a:lnTo>
                <a:lnTo>
                  <a:pt x="0" y="84768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descr="pixelated park bench  "/>
          <p:cNvSpPr/>
          <p:nvPr/>
        </p:nvSpPr>
        <p:spPr>
          <a:xfrm flipH="false" flipV="false" rot="0">
            <a:off x="4144721" y="8650004"/>
            <a:ext cx="2259934" cy="1072441"/>
          </a:xfrm>
          <a:custGeom>
            <a:avLst/>
            <a:gdLst/>
            <a:ahLst/>
            <a:cxnLst/>
            <a:rect r="r" b="b" t="t" l="l"/>
            <a:pathLst>
              <a:path h="1072441" w="2259934">
                <a:moveTo>
                  <a:pt x="0" y="0"/>
                </a:moveTo>
                <a:lnTo>
                  <a:pt x="2259933" y="0"/>
                </a:lnTo>
                <a:lnTo>
                  <a:pt x="2259933" y="1072442"/>
                </a:lnTo>
                <a:lnTo>
                  <a:pt x="0" y="107244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3" id="23"/>
          <p:cNvSpPr txBox="true"/>
          <p:nvPr/>
        </p:nvSpPr>
        <p:spPr>
          <a:xfrm rot="0">
            <a:off x="1027530" y="3072197"/>
            <a:ext cx="8116470" cy="3061970"/>
          </a:xfrm>
          <a:prstGeom prst="rect">
            <a:avLst/>
          </a:prstGeom>
        </p:spPr>
        <p:txBody>
          <a:bodyPr anchor="t" rtlCol="false" tIns="0" lIns="0" bIns="0" rIns="0">
            <a:spAutoFit/>
          </a:bodyPr>
          <a:lstStyle/>
          <a:p>
            <a:pPr algn="l">
              <a:lnSpc>
                <a:spcPts val="7839"/>
              </a:lnSpc>
            </a:pPr>
            <a:r>
              <a:rPr lang="en-US" sz="6999">
                <a:solidFill>
                  <a:srgbClr val="EF3220"/>
                </a:solidFill>
                <a:latin typeface="Arcade Gamer"/>
                <a:ea typeface="Arcade Gamer"/>
                <a:cs typeface="Arcade Gamer"/>
                <a:sym typeface="Arcade Gamer"/>
              </a:rPr>
              <a:t>PHYSICS OF THE HUMAN BODY</a:t>
            </a:r>
          </a:p>
        </p:txBody>
      </p:sp>
      <p:pic>
        <p:nvPicPr>
          <p:cNvPr name="Picture 24" id="24" descr="pixelated skull slightly bouncing"/>
          <p:cNvPicPr>
            <a:picLocks noChangeAspect="true"/>
          </p:cNvPicPr>
          <p:nvPr/>
        </p:nvPicPr>
        <p:blipFill>
          <a:blip r:embed="rId21"/>
          <a:srcRect l="0" t="0" r="0" b="0"/>
          <a:stretch>
            <a:fillRect/>
          </a:stretch>
        </p:blipFill>
        <p:spPr>
          <a:xfrm flipH="false" flipV="false" rot="0">
            <a:off x="4335565" y="4990532"/>
            <a:ext cx="1077656" cy="1143635"/>
          </a:xfrm>
          <a:prstGeom prst="rect">
            <a:avLst/>
          </a:prstGeom>
        </p:spPr>
      </p:pic>
      <p:pic>
        <p:nvPicPr>
          <p:cNvPr name="Picture 25" id="25" descr="pixelated health bar with pulsing motion"/>
          <p:cNvPicPr>
            <a:picLocks noChangeAspect="true"/>
          </p:cNvPicPr>
          <p:nvPr/>
        </p:nvPicPr>
        <p:blipFill>
          <a:blip r:embed="rId22"/>
          <a:srcRect l="0" t="0" r="0" b="0"/>
          <a:stretch>
            <a:fillRect/>
          </a:stretch>
        </p:blipFill>
        <p:spPr>
          <a:xfrm flipH="false" flipV="false" rot="0">
            <a:off x="5689336" y="5412373"/>
            <a:ext cx="1871046" cy="561314"/>
          </a:xfrm>
          <a:prstGeom prst="rect">
            <a:avLst/>
          </a:prstGeom>
        </p:spPr>
      </p:pic>
      <p:sp>
        <p:nvSpPr>
          <p:cNvPr name="TextBox 26" id="26"/>
          <p:cNvSpPr txBox="true"/>
          <p:nvPr/>
        </p:nvSpPr>
        <p:spPr>
          <a:xfrm rot="0">
            <a:off x="9420225" y="2345501"/>
            <a:ext cx="8116470" cy="4851147"/>
          </a:xfrm>
          <a:prstGeom prst="rect">
            <a:avLst/>
          </a:prstGeom>
        </p:spPr>
        <p:txBody>
          <a:bodyPr anchor="t" rtlCol="false" tIns="0" lIns="0" bIns="0" rIns="0">
            <a:spAutoFit/>
          </a:bodyPr>
          <a:lstStyle/>
          <a:p>
            <a:pPr algn="l">
              <a:lnSpc>
                <a:spcPts val="3472"/>
              </a:lnSpc>
            </a:pPr>
            <a:r>
              <a:rPr lang="en-US" sz="3100">
                <a:solidFill>
                  <a:srgbClr val="EF3220"/>
                </a:solidFill>
                <a:latin typeface="Arcade Gamer"/>
                <a:ea typeface="Arcade Gamer"/>
                <a:cs typeface="Arcade Gamer"/>
                <a:sym typeface="Arcade Gamer"/>
              </a:rPr>
              <a:t>INTERACTIVE VISUALIZER</a:t>
            </a:r>
          </a:p>
          <a:p>
            <a:pPr algn="l">
              <a:lnSpc>
                <a:spcPts val="3472"/>
              </a:lnSpc>
            </a:pPr>
          </a:p>
          <a:p>
            <a:pPr algn="l">
              <a:lnSpc>
                <a:spcPts val="3472"/>
              </a:lnSpc>
            </a:pPr>
            <a:r>
              <a:rPr lang="en-US" sz="3100">
                <a:solidFill>
                  <a:srgbClr val="EF3220"/>
                </a:solidFill>
                <a:latin typeface="Arcade Gamer"/>
                <a:ea typeface="Arcade Gamer"/>
                <a:cs typeface="Arcade Gamer"/>
                <a:sym typeface="Arcade Gamer"/>
              </a:rPr>
              <a:t>HOW PHYSICS RELATE TO THE BODY</a:t>
            </a:r>
          </a:p>
          <a:p>
            <a:pPr algn="l">
              <a:lnSpc>
                <a:spcPts val="3472"/>
              </a:lnSpc>
            </a:pPr>
          </a:p>
          <a:p>
            <a:pPr algn="l">
              <a:lnSpc>
                <a:spcPts val="3472"/>
              </a:lnSpc>
            </a:pPr>
            <a:r>
              <a:rPr lang="en-US" sz="3100">
                <a:solidFill>
                  <a:srgbClr val="EF3220"/>
                </a:solidFill>
                <a:latin typeface="Arcade Gamer"/>
                <a:ea typeface="Arcade Gamer"/>
                <a:cs typeface="Arcade Gamer"/>
                <a:sym typeface="Arcade Gamer"/>
              </a:rPr>
              <a:t>POINT AND CLICK FUNCTION </a:t>
            </a:r>
          </a:p>
          <a:p>
            <a:pPr algn="l">
              <a:lnSpc>
                <a:spcPts val="3472"/>
              </a:lnSpc>
            </a:pPr>
          </a:p>
          <a:p>
            <a:pPr algn="l">
              <a:lnSpc>
                <a:spcPts val="3472"/>
              </a:lnSpc>
            </a:pPr>
            <a:r>
              <a:rPr lang="en-US" sz="3100">
                <a:solidFill>
                  <a:srgbClr val="EF3220"/>
                </a:solidFill>
                <a:latin typeface="Arcade Gamer"/>
                <a:ea typeface="Arcade Gamer"/>
                <a:cs typeface="Arcade Gamer"/>
                <a:sym typeface="Arcade Gamer"/>
              </a:rPr>
              <a:t>ZOOM IN</a:t>
            </a:r>
          </a:p>
          <a:p>
            <a:pPr algn="l">
              <a:lnSpc>
                <a:spcPts val="3472"/>
              </a:lnSpc>
            </a:pPr>
          </a:p>
          <a:p>
            <a:pPr algn="l">
              <a:lnSpc>
                <a:spcPts val="3472"/>
              </a:lnSpc>
            </a:pPr>
            <a:r>
              <a:rPr lang="en-US" sz="3100">
                <a:solidFill>
                  <a:srgbClr val="EF3220"/>
                </a:solidFill>
                <a:latin typeface="Arcade Gamer"/>
                <a:ea typeface="Arcade Gamer"/>
                <a:cs typeface="Arcade Gamer"/>
                <a:sym typeface="Arcade Gamer"/>
              </a:rPr>
              <a:t>USER WOULD INTERACT WITH THE RELEVANT AREA</a:t>
            </a:r>
          </a:p>
        </p:txBody>
      </p:sp>
      <p:sp>
        <p:nvSpPr>
          <p:cNvPr name="TextBox 27" id="27"/>
          <p:cNvSpPr txBox="true"/>
          <p:nvPr/>
        </p:nvSpPr>
        <p:spPr>
          <a:xfrm rot="0">
            <a:off x="11520320" y="474761"/>
            <a:ext cx="2813247" cy="795782"/>
          </a:xfrm>
          <a:prstGeom prst="rect">
            <a:avLst/>
          </a:prstGeom>
        </p:spPr>
        <p:txBody>
          <a:bodyPr anchor="t" rtlCol="false" tIns="0" lIns="0" bIns="0" rIns="0">
            <a:spAutoFit/>
          </a:bodyPr>
          <a:lstStyle/>
          <a:p>
            <a:pPr algn="l">
              <a:lnSpc>
                <a:spcPts val="5823"/>
              </a:lnSpc>
            </a:pPr>
            <a:r>
              <a:rPr lang="en-US" sz="5199">
                <a:solidFill>
                  <a:srgbClr val="EF3220"/>
                </a:solidFill>
                <a:latin typeface="Arcade Gamer"/>
                <a:ea typeface="Arcade Gamer"/>
                <a:cs typeface="Arcade Gamer"/>
                <a:sym typeface="Arcade Gamer"/>
              </a:rPr>
              <a:t>LAILA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2934751"/>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descr="pixelated billboard sign"/>
          <p:cNvSpPr/>
          <p:nvPr/>
        </p:nvSpPr>
        <p:spPr>
          <a:xfrm flipH="false" flipV="false" rot="0">
            <a:off x="10807632" y="1949135"/>
            <a:ext cx="6451668" cy="10752781"/>
          </a:xfrm>
          <a:custGeom>
            <a:avLst/>
            <a:gdLst/>
            <a:ahLst/>
            <a:cxnLst/>
            <a:rect r="r" b="b" t="t" l="l"/>
            <a:pathLst>
              <a:path h="10752781" w="6451668">
                <a:moveTo>
                  <a:pt x="0" y="0"/>
                </a:moveTo>
                <a:lnTo>
                  <a:pt x="6451668" y="0"/>
                </a:lnTo>
                <a:lnTo>
                  <a:pt x="6451668" y="10752780"/>
                </a:lnTo>
                <a:lnTo>
                  <a:pt x="0" y="10752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1050460" y="2191889"/>
            <a:ext cx="5966012" cy="3579607"/>
            <a:chOff x="0" y="0"/>
            <a:chExt cx="6350000" cy="3810000"/>
          </a:xfrm>
        </p:grpSpPr>
        <p:sp>
          <p:nvSpPr>
            <p:cNvPr name="Freeform 5" id="5"/>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0" t="-13553" r="0" b="-13553"/>
              </a:stretch>
            </a:blipFill>
          </p:spPr>
        </p:sp>
        <p:sp>
          <p:nvSpPr>
            <p:cNvPr name="Freeform 6" id="6"/>
            <p:cNvSpPr/>
            <p:nvPr/>
          </p:nvSpPr>
          <p:spPr>
            <a:xfrm flipH="false" flipV="false" rot="0">
              <a:off x="0" y="0"/>
              <a:ext cx="6350000" cy="3810000"/>
            </a:xfrm>
            <a:custGeom>
              <a:avLst/>
              <a:gdLst/>
              <a:ahLst/>
              <a:cxnLst/>
              <a:rect r="r" b="b" t="t" l="l"/>
              <a:pathLst>
                <a:path h="3810000" w="635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sp>
      </p:grpSp>
      <p:sp>
        <p:nvSpPr>
          <p:cNvPr name="Freeform 7" id="7" descr="pixelated arrow pointing to the left"/>
          <p:cNvSpPr/>
          <p:nvPr/>
        </p:nvSpPr>
        <p:spPr>
          <a:xfrm flipH="true" flipV="false" rot="0">
            <a:off x="1569882" y="4601136"/>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8" id="8" descr="pixelated battery showing three bars inside"/>
          <p:cNvPicPr>
            <a:picLocks noChangeAspect="true"/>
          </p:cNvPicPr>
          <p:nvPr/>
        </p:nvPicPr>
        <p:blipFill>
          <a:blip r:embed="rId9"/>
          <a:srcRect l="0" t="0" r="0" b="0"/>
          <a:stretch>
            <a:fillRect/>
          </a:stretch>
        </p:blipFill>
        <p:spPr>
          <a:xfrm flipH="false" flipV="false" rot="0">
            <a:off x="16514932" y="719461"/>
            <a:ext cx="744368" cy="331244"/>
          </a:xfrm>
          <a:prstGeom prst="rect">
            <a:avLst/>
          </a:prstGeom>
        </p:spPr>
      </p:pic>
      <p:sp>
        <p:nvSpPr>
          <p:cNvPr name="Freeform 9" id="9" descr="pixelated five hearts"/>
          <p:cNvSpPr/>
          <p:nvPr/>
        </p:nvSpPr>
        <p:spPr>
          <a:xfrm flipH="false" flipV="false" rot="0">
            <a:off x="14000181"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descr="pixelated Menu button"/>
          <p:cNvSpPr/>
          <p:nvPr/>
        </p:nvSpPr>
        <p:spPr>
          <a:xfrm flipH="false" flipV="false" rot="0">
            <a:off x="1028700" y="668737"/>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1" id="11"/>
          <p:cNvGrpSpPr/>
          <p:nvPr/>
        </p:nvGrpSpPr>
        <p:grpSpPr>
          <a:xfrm rot="0">
            <a:off x="2486381" y="588745"/>
            <a:ext cx="1211480" cy="624416"/>
            <a:chOff x="0" y="0"/>
            <a:chExt cx="1615307" cy="832555"/>
          </a:xfrm>
        </p:grpSpPr>
        <p:sp>
          <p:nvSpPr>
            <p:cNvPr name="TextBox 12" id="12"/>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13" id="13"/>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grpSp>
        <p:nvGrpSpPr>
          <p:cNvPr name="Group 14" id="14"/>
          <p:cNvGrpSpPr/>
          <p:nvPr/>
        </p:nvGrpSpPr>
        <p:grpSpPr>
          <a:xfrm rot="0">
            <a:off x="5443716" y="729709"/>
            <a:ext cx="862336" cy="327152"/>
            <a:chOff x="0" y="0"/>
            <a:chExt cx="1149782" cy="436203"/>
          </a:xfrm>
        </p:grpSpPr>
        <p:sp>
          <p:nvSpPr>
            <p:cNvPr name="TextBox 15" id="15"/>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16" id="16"/>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grpSp>
        <p:nvGrpSpPr>
          <p:cNvPr name="Group 17" id="17"/>
          <p:cNvGrpSpPr/>
          <p:nvPr/>
        </p:nvGrpSpPr>
        <p:grpSpPr>
          <a:xfrm rot="0">
            <a:off x="4115755" y="703945"/>
            <a:ext cx="908861" cy="327152"/>
            <a:chOff x="0" y="0"/>
            <a:chExt cx="1211815" cy="436203"/>
          </a:xfrm>
        </p:grpSpPr>
        <p:sp>
          <p:nvSpPr>
            <p:cNvPr name="TextBox 18" id="18"/>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name="Freeform 19" id="19"/>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pic>
        <p:nvPicPr>
          <p:cNvPr name="Picture 20" id="20" descr="pixelated arrow bouncing from lower right to upper left"/>
          <p:cNvPicPr>
            <a:picLocks noChangeAspect="true"/>
          </p:cNvPicPr>
          <p:nvPr/>
        </p:nvPicPr>
        <p:blipFill>
          <a:blip r:embed="rId20"/>
          <a:srcRect l="0" t="0" r="0" b="0"/>
          <a:stretch>
            <a:fillRect/>
          </a:stretch>
        </p:blipFill>
        <p:spPr>
          <a:xfrm flipH="false" flipV="false" rot="0">
            <a:off x="16527434" y="5098352"/>
            <a:ext cx="978075" cy="934061"/>
          </a:xfrm>
          <a:prstGeom prst="rect">
            <a:avLst/>
          </a:prstGeom>
        </p:spPr>
      </p:pic>
      <p:sp>
        <p:nvSpPr>
          <p:cNvPr name="Freeform 21" id="21" descr="pixelated arrow pointing to the left"/>
          <p:cNvSpPr/>
          <p:nvPr/>
        </p:nvSpPr>
        <p:spPr>
          <a:xfrm flipH="true" flipV="false" rot="0">
            <a:off x="1401918" y="7168861"/>
            <a:ext cx="335928" cy="313329"/>
          </a:xfrm>
          <a:custGeom>
            <a:avLst/>
            <a:gdLst/>
            <a:ahLst/>
            <a:cxnLst/>
            <a:rect r="r" b="b" t="t" l="l"/>
            <a:pathLst>
              <a:path h="313329" w="335928">
                <a:moveTo>
                  <a:pt x="335927" y="0"/>
                </a:moveTo>
                <a:lnTo>
                  <a:pt x="0" y="0"/>
                </a:lnTo>
                <a:lnTo>
                  <a:pt x="0" y="313328"/>
                </a:lnTo>
                <a:lnTo>
                  <a:pt x="335927" y="313328"/>
                </a:lnTo>
                <a:lnTo>
                  <a:pt x="33592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028700" y="2172839"/>
            <a:ext cx="8632045" cy="2071370"/>
          </a:xfrm>
          <a:prstGeom prst="rect">
            <a:avLst/>
          </a:prstGeom>
        </p:spPr>
        <p:txBody>
          <a:bodyPr anchor="t" rtlCol="false" tIns="0" lIns="0" bIns="0" rIns="0">
            <a:spAutoFit/>
          </a:bodyPr>
          <a:lstStyle/>
          <a:p>
            <a:pPr algn="l">
              <a:lnSpc>
                <a:spcPts val="7839"/>
              </a:lnSpc>
            </a:pPr>
            <a:r>
              <a:rPr lang="en-US" sz="6999">
                <a:solidFill>
                  <a:srgbClr val="585EFF"/>
                </a:solidFill>
                <a:latin typeface="Arcade Gamer"/>
                <a:ea typeface="Arcade Gamer"/>
                <a:cs typeface="Arcade Gamer"/>
                <a:sym typeface="Arcade Gamer"/>
              </a:rPr>
              <a:t>GRAPH SIMULATOR</a:t>
            </a:r>
          </a:p>
        </p:txBody>
      </p:sp>
      <p:sp>
        <p:nvSpPr>
          <p:cNvPr name="TextBox 23" id="23"/>
          <p:cNvSpPr txBox="true"/>
          <p:nvPr/>
        </p:nvSpPr>
        <p:spPr>
          <a:xfrm rot="0">
            <a:off x="2111063" y="4389320"/>
            <a:ext cx="7831886" cy="1002665"/>
          </a:xfrm>
          <a:prstGeom prst="rect">
            <a:avLst/>
          </a:prstGeom>
        </p:spPr>
        <p:txBody>
          <a:bodyPr anchor="t" rtlCol="false" tIns="0" lIns="0" bIns="0" rIns="0">
            <a:spAutoFit/>
          </a:bodyPr>
          <a:lstStyle/>
          <a:p>
            <a:pPr algn="l" marL="0" indent="0" lvl="0">
              <a:lnSpc>
                <a:spcPts val="4059"/>
              </a:lnSpc>
              <a:spcBef>
                <a:spcPct val="0"/>
              </a:spcBef>
            </a:pPr>
            <a:r>
              <a:rPr lang="en-US" sz="2899">
                <a:solidFill>
                  <a:srgbClr val="FFFFFF"/>
                </a:solidFill>
                <a:latin typeface="Garet"/>
                <a:ea typeface="Garet"/>
                <a:cs typeface="Garet"/>
                <a:sym typeface="Garet"/>
              </a:rPr>
              <a:t>C</a:t>
            </a:r>
            <a:r>
              <a:rPr lang="en-US" sz="2899" strike="noStrike" u="none">
                <a:solidFill>
                  <a:srgbClr val="FFFFFF"/>
                </a:solidFill>
                <a:latin typeface="Garet"/>
                <a:ea typeface="Garet"/>
                <a:cs typeface="Garet"/>
                <a:sym typeface="Garet"/>
              </a:rPr>
              <a:t>reate, visualize, and simulate graph-based structures and algorithms</a:t>
            </a:r>
          </a:p>
        </p:txBody>
      </p:sp>
      <p:sp>
        <p:nvSpPr>
          <p:cNvPr name="TextBox 24" id="24"/>
          <p:cNvSpPr txBox="true"/>
          <p:nvPr/>
        </p:nvSpPr>
        <p:spPr>
          <a:xfrm rot="0">
            <a:off x="2111063" y="6800380"/>
            <a:ext cx="7831886" cy="1002665"/>
          </a:xfrm>
          <a:prstGeom prst="rect">
            <a:avLst/>
          </a:prstGeom>
        </p:spPr>
        <p:txBody>
          <a:bodyPr anchor="t" rtlCol="false" tIns="0" lIns="0" bIns="0" rIns="0">
            <a:spAutoFit/>
          </a:bodyPr>
          <a:lstStyle/>
          <a:p>
            <a:pPr algn="l">
              <a:lnSpc>
                <a:spcPts val="4059"/>
              </a:lnSpc>
            </a:pPr>
            <a:r>
              <a:rPr lang="en-US" sz="2899">
                <a:solidFill>
                  <a:srgbClr val="FFFFFF"/>
                </a:solidFill>
                <a:latin typeface="Garet"/>
                <a:ea typeface="Garet"/>
                <a:cs typeface="Garet"/>
                <a:sym typeface="Garet"/>
              </a:rPr>
              <a:t>Hard to learn the theory</a:t>
            </a:r>
          </a:p>
          <a:p>
            <a:pPr algn="l" marL="0" indent="0" lvl="0">
              <a:lnSpc>
                <a:spcPts val="4059"/>
              </a:lnSpc>
              <a:spcBef>
                <a:spcPct val="0"/>
              </a:spcBef>
            </a:pPr>
            <a:r>
              <a:rPr lang="en-US" sz="2899">
                <a:solidFill>
                  <a:srgbClr val="FFFFFF"/>
                </a:solidFill>
                <a:latin typeface="Garet"/>
                <a:ea typeface="Garet"/>
                <a:cs typeface="Garet"/>
                <a:sym typeface="Garet"/>
              </a:rPr>
              <a:t>More CS than math/physics/chem</a:t>
            </a:r>
          </a:p>
        </p:txBody>
      </p:sp>
      <p:sp>
        <p:nvSpPr>
          <p:cNvPr name="TextBox 25" id="25"/>
          <p:cNvSpPr txBox="true"/>
          <p:nvPr/>
        </p:nvSpPr>
        <p:spPr>
          <a:xfrm rot="0">
            <a:off x="10827288" y="496716"/>
            <a:ext cx="2849043" cy="795830"/>
          </a:xfrm>
          <a:prstGeom prst="rect">
            <a:avLst/>
          </a:prstGeom>
        </p:spPr>
        <p:txBody>
          <a:bodyPr anchor="t" rtlCol="false" tIns="0" lIns="0" bIns="0" rIns="0">
            <a:spAutoFit/>
          </a:bodyPr>
          <a:lstStyle/>
          <a:p>
            <a:pPr algn="l">
              <a:lnSpc>
                <a:spcPts val="5829"/>
              </a:lnSpc>
            </a:pPr>
            <a:r>
              <a:rPr lang="en-US" sz="5204">
                <a:solidFill>
                  <a:srgbClr val="585EFF"/>
                </a:solidFill>
                <a:latin typeface="Arcade Gamer"/>
                <a:ea typeface="Arcade Gamer"/>
                <a:cs typeface="Arcade Gamer"/>
                <a:sym typeface="Arcade Gamer"/>
              </a:rPr>
              <a:t>ELIZA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625109">
            <a:off x="11004680" y="5494766"/>
            <a:ext cx="2459855" cy="3607139"/>
          </a:xfrm>
          <a:custGeom>
            <a:avLst/>
            <a:gdLst/>
            <a:ahLst/>
            <a:cxnLst/>
            <a:rect r="r" b="b" t="t" l="l"/>
            <a:pathLst>
              <a:path h="3607139" w="2459855">
                <a:moveTo>
                  <a:pt x="0" y="0"/>
                </a:moveTo>
                <a:lnTo>
                  <a:pt x="2459855" y="0"/>
                </a:lnTo>
                <a:lnTo>
                  <a:pt x="2459855" y="3607139"/>
                </a:lnTo>
                <a:lnTo>
                  <a:pt x="0" y="3607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44201">
            <a:off x="12901768" y="2215818"/>
            <a:ext cx="2251918" cy="4114800"/>
          </a:xfrm>
          <a:custGeom>
            <a:avLst/>
            <a:gdLst/>
            <a:ahLst/>
            <a:cxnLst/>
            <a:rect r="r" b="b" t="t" l="l"/>
            <a:pathLst>
              <a:path h="4114800" w="2251918">
                <a:moveTo>
                  <a:pt x="0" y="0"/>
                </a:moveTo>
                <a:lnTo>
                  <a:pt x="2251918" y="0"/>
                </a:lnTo>
                <a:lnTo>
                  <a:pt x="22519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1008550"/>
            <a:ext cx="9365546" cy="249618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ea typeface="Arcade Gamer"/>
                <a:cs typeface="Arcade Gamer"/>
                <a:sym typeface="Arcade Gamer"/>
              </a:rPr>
              <a:t>SUPERHERO GAME</a:t>
            </a:r>
          </a:p>
        </p:txBody>
      </p:sp>
      <p:sp>
        <p:nvSpPr>
          <p:cNvPr name="TextBox 5" id="5"/>
          <p:cNvSpPr txBox="true"/>
          <p:nvPr/>
        </p:nvSpPr>
        <p:spPr>
          <a:xfrm rot="0">
            <a:off x="14410257" y="1019175"/>
            <a:ext cx="2849043" cy="795830"/>
          </a:xfrm>
          <a:prstGeom prst="rect">
            <a:avLst/>
          </a:prstGeom>
        </p:spPr>
        <p:txBody>
          <a:bodyPr anchor="t" rtlCol="false" tIns="0" lIns="0" bIns="0" rIns="0">
            <a:spAutoFit/>
          </a:bodyPr>
          <a:lstStyle/>
          <a:p>
            <a:pPr algn="l">
              <a:lnSpc>
                <a:spcPts val="5829"/>
              </a:lnSpc>
            </a:pPr>
            <a:r>
              <a:rPr lang="en-US" sz="5204">
                <a:solidFill>
                  <a:srgbClr val="F43FC1"/>
                </a:solidFill>
                <a:latin typeface="Arcade Gamer"/>
                <a:ea typeface="Arcade Gamer"/>
                <a:cs typeface="Arcade Gamer"/>
                <a:sym typeface="Arcade Gamer"/>
              </a:rPr>
              <a:t>SOFIA</a:t>
            </a:r>
          </a:p>
        </p:txBody>
      </p:sp>
      <p:sp>
        <p:nvSpPr>
          <p:cNvPr name="TextBox 6" id="6"/>
          <p:cNvSpPr txBox="true"/>
          <p:nvPr/>
        </p:nvSpPr>
        <p:spPr>
          <a:xfrm rot="0">
            <a:off x="533368" y="4768298"/>
            <a:ext cx="9083620" cy="3171645"/>
          </a:xfrm>
          <a:prstGeom prst="rect">
            <a:avLst/>
          </a:prstGeom>
        </p:spPr>
        <p:txBody>
          <a:bodyPr anchor="t" rtlCol="false" tIns="0" lIns="0" bIns="0" rIns="0">
            <a:spAutoFit/>
          </a:bodyPr>
          <a:lstStyle/>
          <a:p>
            <a:pPr algn="l" marL="479182" indent="-239591" lvl="1">
              <a:lnSpc>
                <a:spcPts val="3107"/>
              </a:lnSpc>
              <a:buFont typeface="Arial"/>
              <a:buChar char="•"/>
            </a:pPr>
            <a:r>
              <a:rPr lang="en-US" sz="2219">
                <a:solidFill>
                  <a:srgbClr val="FFFFFF"/>
                </a:solidFill>
                <a:latin typeface="Arcade Gamer"/>
                <a:ea typeface="Arcade Gamer"/>
                <a:cs typeface="Arcade Gamer"/>
                <a:sym typeface="Arcade Gamer"/>
              </a:rPr>
              <a:t>INTERACTIVE GAME</a:t>
            </a:r>
          </a:p>
          <a:p>
            <a:pPr algn="l">
              <a:lnSpc>
                <a:spcPts val="3107"/>
              </a:lnSpc>
            </a:pPr>
          </a:p>
          <a:p>
            <a:pPr algn="l" marL="479182" indent="-239591" lvl="1">
              <a:lnSpc>
                <a:spcPts val="3107"/>
              </a:lnSpc>
              <a:buFont typeface="Arial"/>
              <a:buChar char="•"/>
            </a:pPr>
            <a:r>
              <a:rPr lang="en-US" sz="2219">
                <a:solidFill>
                  <a:srgbClr val="FFFFFF"/>
                </a:solidFill>
                <a:latin typeface="Arcade Gamer"/>
                <a:ea typeface="Arcade Gamer"/>
                <a:cs typeface="Arcade Gamer"/>
                <a:sym typeface="Arcade Gamer"/>
              </a:rPr>
              <a:t>FORCES + PROJECTILES </a:t>
            </a:r>
          </a:p>
          <a:p>
            <a:pPr algn="l">
              <a:lnSpc>
                <a:spcPts val="3107"/>
              </a:lnSpc>
            </a:pPr>
          </a:p>
          <a:p>
            <a:pPr algn="l" marL="479182" indent="-239591" lvl="1">
              <a:lnSpc>
                <a:spcPts val="3107"/>
              </a:lnSpc>
              <a:buFont typeface="Arial"/>
              <a:buChar char="•"/>
            </a:pPr>
            <a:r>
              <a:rPr lang="en-US" sz="2219">
                <a:solidFill>
                  <a:srgbClr val="FFFFFF"/>
                </a:solidFill>
                <a:latin typeface="Arcade Gamer"/>
                <a:ea typeface="Arcade Gamer"/>
                <a:cs typeface="Arcade Gamer"/>
                <a:sym typeface="Arcade Gamer"/>
              </a:rPr>
              <a:t>GOAL: LAST THE MOST TIME IN THE GAME</a:t>
            </a:r>
          </a:p>
          <a:p>
            <a:pPr algn="l">
              <a:lnSpc>
                <a:spcPts val="3107"/>
              </a:lnSpc>
            </a:pPr>
          </a:p>
          <a:p>
            <a:pPr algn="l" marL="479182" indent="-239591" lvl="1">
              <a:lnSpc>
                <a:spcPts val="3107"/>
              </a:lnSpc>
              <a:spcBef>
                <a:spcPct val="0"/>
              </a:spcBef>
              <a:buFont typeface="Arial"/>
              <a:buChar char="•"/>
            </a:pPr>
            <a:r>
              <a:rPr lang="en-US" sz="2219">
                <a:solidFill>
                  <a:srgbClr val="FFFFFF"/>
                </a:solidFill>
                <a:latin typeface="Arcade Gamer"/>
                <a:ea typeface="Arcade Gamer"/>
                <a:cs typeface="Arcade Gamer"/>
                <a:sym typeface="Arcade Gamer"/>
              </a:rPr>
              <a:t>HARD TO CODE A GAME THAT COULD GO ON INFINITELY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descr="pixelated cafe storefront"/>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pixelated flower bush"/>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pixelated flower bush"/>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descr="pixelated fire hydrant"/>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descr="pixelated arrow pointing downwards"/>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descr="pixelated arrow pointing to the left"/>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descr="pixelated arrow pointing upwards"/>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descr="pixelated arrow pointing to the right"/>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descr="pixelated flower bush"/>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descr="pixelated flower bush"/>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descr="pixelated trophy"/>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descr="Sign In pixelated button"/>
          <p:cNvSpPr/>
          <p:nvPr/>
        </p:nvSpPr>
        <p:spPr>
          <a:xfrm flipH="false" flipV="false" rot="0">
            <a:off x="675294" y="697028"/>
            <a:ext cx="1738558" cy="717550"/>
          </a:xfrm>
          <a:custGeom>
            <a:avLst/>
            <a:gdLst/>
            <a:ahLst/>
            <a:cxnLst/>
            <a:rect r="r" b="b" t="t" l="l"/>
            <a:pathLst>
              <a:path h="717550" w="1738558">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pic>
        <p:nvPicPr>
          <p:cNvPr name="Picture 19" id="19" descr="pixelated sword slightly bouncing"/>
          <p:cNvPicPr>
            <a:picLocks noChangeAspect="true"/>
          </p:cNvPicPr>
          <p:nvPr/>
        </p:nvPicPr>
        <p:blipFill>
          <a:blip r:embed="rId24"/>
          <a:srcRect l="0" t="0" r="0" b="0"/>
          <a:stretch>
            <a:fillRect/>
          </a:stretch>
        </p:blipFill>
        <p:spPr>
          <a:xfrm flipH="false" flipV="false" rot="0">
            <a:off x="4751254" y="6789831"/>
            <a:ext cx="971251" cy="1103694"/>
          </a:xfrm>
          <a:prstGeom prst="rect">
            <a:avLst/>
          </a:prstGeom>
        </p:spPr>
      </p:pic>
      <p:pic>
        <p:nvPicPr>
          <p:cNvPr name="Picture 20" id="20" descr="pixelated hammer slightly bouncing"/>
          <p:cNvPicPr>
            <a:picLocks noChangeAspect="true"/>
          </p:cNvPicPr>
          <p:nvPr/>
        </p:nvPicPr>
        <p:blipFill>
          <a:blip r:embed="rId25"/>
          <a:srcRect l="0" t="0" r="0" b="0"/>
          <a:stretch>
            <a:fillRect/>
          </a:stretch>
        </p:blipFill>
        <p:spPr>
          <a:xfrm flipH="false" flipV="false" rot="0">
            <a:off x="11868886" y="6773499"/>
            <a:ext cx="1003961" cy="1120026"/>
          </a:xfrm>
          <a:prstGeom prst="rect">
            <a:avLst/>
          </a:prstGeom>
        </p:spPr>
      </p:pic>
      <p:sp>
        <p:nvSpPr>
          <p:cNvPr name="TextBox 21" id="21"/>
          <p:cNvSpPr txBox="true"/>
          <p:nvPr/>
        </p:nvSpPr>
        <p:spPr>
          <a:xfrm rot="0">
            <a:off x="2719050" y="2443961"/>
            <a:ext cx="12849901" cy="249618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ea typeface="Arcade Gamer"/>
                <a:cs typeface="Arcade Gamer"/>
                <a:sym typeface="Arcade Gamer"/>
              </a:rPr>
              <a:t>CHEMISTRY</a:t>
            </a:r>
          </a:p>
          <a:p>
            <a:pPr algn="ctr">
              <a:lnSpc>
                <a:spcPts val="9520"/>
              </a:lnSpc>
            </a:pPr>
            <a:r>
              <a:rPr lang="en-US" sz="8500">
                <a:solidFill>
                  <a:srgbClr val="FF63D8"/>
                </a:solidFill>
                <a:latin typeface="Arcade Gamer"/>
                <a:ea typeface="Arcade Gamer"/>
                <a:cs typeface="Arcade Gamer"/>
                <a:sym typeface="Arcade Gamer"/>
              </a:rPr>
              <a:t>CONCEPTS</a:t>
            </a:r>
          </a:p>
        </p:txBody>
      </p:sp>
      <p:pic>
        <p:nvPicPr>
          <p:cNvPr name="Picture 22" id="22" descr="pixelated star slightly bouncing"/>
          <p:cNvPicPr>
            <a:picLocks noChangeAspect="true"/>
          </p:cNvPicPr>
          <p:nvPr/>
        </p:nvPicPr>
        <p:blipFill>
          <a:blip r:embed="rId26"/>
          <a:srcRect l="0" t="0" r="0" b="0"/>
          <a:stretch>
            <a:fillRect/>
          </a:stretch>
        </p:blipFill>
        <p:spPr>
          <a:xfrm flipH="false" flipV="false" rot="0">
            <a:off x="2719050" y="2222014"/>
            <a:ext cx="517579" cy="539145"/>
          </a:xfrm>
          <a:prstGeom prst="rect">
            <a:avLst/>
          </a:prstGeom>
        </p:spPr>
      </p:pic>
      <p:pic>
        <p:nvPicPr>
          <p:cNvPr name="Picture 23" id="23" descr="pixelated star slightly bouncing"/>
          <p:cNvPicPr>
            <a:picLocks noChangeAspect="true"/>
          </p:cNvPicPr>
          <p:nvPr/>
        </p:nvPicPr>
        <p:blipFill>
          <a:blip r:embed="rId26"/>
          <a:srcRect l="0" t="0" r="0" b="0"/>
          <a:stretch>
            <a:fillRect/>
          </a:stretch>
        </p:blipFill>
        <p:spPr>
          <a:xfrm flipH="false" flipV="false" rot="0">
            <a:off x="15104488" y="2491586"/>
            <a:ext cx="517579" cy="539145"/>
          </a:xfrm>
          <a:prstGeom prst="rect">
            <a:avLst/>
          </a:prstGeom>
        </p:spPr>
      </p:pic>
      <p:sp>
        <p:nvSpPr>
          <p:cNvPr name="Freeform 24" id="24" descr="pixelated brick wall segment"/>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5" id="25" descr="pixelated brick wall segment"/>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6" id="26" descr="pixelated brick wall segment"/>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7" id="27" descr="pixelated brick wall segment"/>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8" id="28" descr="pixelated question mark"/>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9" id="29" descr="pixelated brick wall segment"/>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0" id="30" descr="pixelated question mark"/>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1" id="31" descr="pixelated brick wall segment"/>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2" id="32" descr="pixelated cat"/>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l="0" t="0" r="0" b="-10100"/>
            </a:stretch>
          </a:blipFill>
        </p:spPr>
      </p:sp>
      <p:sp>
        <p:nvSpPr>
          <p:cNvPr name="Freeform 33" id="33" descr="pixelated rabbit"/>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l="0" t="0" r="0" b="-4299"/>
            </a:stretch>
          </a:blipFill>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43061" y="3473973"/>
            <a:ext cx="3721325" cy="1307669"/>
            <a:chOff x="0" y="0"/>
            <a:chExt cx="980102" cy="344407"/>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980102" cy="344407"/>
            </a:xfrm>
            <a:custGeom>
              <a:avLst/>
              <a:gdLst/>
              <a:ahLst/>
              <a:cxnLst/>
              <a:rect r="r" b="b" t="t" l="l"/>
              <a:pathLst>
                <a:path h="344407" w="980102">
                  <a:moveTo>
                    <a:pt x="101941" y="0"/>
                  </a:moveTo>
                  <a:lnTo>
                    <a:pt x="878161" y="0"/>
                  </a:lnTo>
                  <a:cubicBezTo>
                    <a:pt x="934462" y="0"/>
                    <a:pt x="980102" y="45640"/>
                    <a:pt x="980102" y="101941"/>
                  </a:cubicBezTo>
                  <a:lnTo>
                    <a:pt x="980102" y="242466"/>
                  </a:lnTo>
                  <a:cubicBezTo>
                    <a:pt x="980102" y="298766"/>
                    <a:pt x="934462" y="344407"/>
                    <a:pt x="878161" y="344407"/>
                  </a:cubicBezTo>
                  <a:lnTo>
                    <a:pt x="101941" y="344407"/>
                  </a:lnTo>
                  <a:cubicBezTo>
                    <a:pt x="45640" y="344407"/>
                    <a:pt x="0" y="298766"/>
                    <a:pt x="0" y="242466"/>
                  </a:cubicBezTo>
                  <a:lnTo>
                    <a:pt x="0" y="101941"/>
                  </a:lnTo>
                  <a:cubicBezTo>
                    <a:pt x="0" y="45640"/>
                    <a:pt x="45640" y="0"/>
                    <a:pt x="101941" y="0"/>
                  </a:cubicBezTo>
                  <a:close/>
                </a:path>
              </a:pathLst>
            </a:custGeom>
            <a:solidFill>
              <a:srgbClr val="000000"/>
            </a:solidFill>
            <a:ln w="47625" cap="rnd">
              <a:solidFill>
                <a:srgbClr val="21EF80"/>
              </a:solidFill>
              <a:prstDash val="solid"/>
              <a:round/>
            </a:ln>
          </p:spPr>
        </p:sp>
        <p:sp>
          <p:nvSpPr>
            <p:cNvPr name="TextBox 4" id="4"/>
            <p:cNvSpPr txBox="true"/>
            <p:nvPr/>
          </p:nvSpPr>
          <p:spPr>
            <a:xfrm>
              <a:off x="0" y="-66675"/>
              <a:ext cx="980102" cy="411082"/>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NOMENCLATURE</a:t>
              </a:r>
            </a:p>
          </p:txBody>
        </p:sp>
      </p:grpSp>
      <p:sp>
        <p:nvSpPr>
          <p:cNvPr name="TextBox 5" id="5"/>
          <p:cNvSpPr txBox="true"/>
          <p:nvPr/>
        </p:nvSpPr>
        <p:spPr>
          <a:xfrm rot="0">
            <a:off x="6412922" y="4475050"/>
            <a:ext cx="6073108" cy="3496945"/>
          </a:xfrm>
          <a:prstGeom prst="rect">
            <a:avLst/>
          </a:prstGeom>
        </p:spPr>
        <p:txBody>
          <a:bodyPr anchor="t" rtlCol="false" tIns="0" lIns="0" bIns="0" rIns="0">
            <a:spAutoFit/>
          </a:bodyPr>
          <a:lstStyle/>
          <a:p>
            <a:pPr algn="ctr">
              <a:lnSpc>
                <a:spcPts val="3080"/>
              </a:lnSpc>
            </a:pPr>
            <a:r>
              <a:rPr lang="en-US" sz="2200">
                <a:solidFill>
                  <a:srgbClr val="FFFFFF"/>
                </a:solidFill>
                <a:latin typeface="Garet"/>
                <a:ea typeface="Garet"/>
                <a:cs typeface="Garet"/>
                <a:sym typeface="Garet"/>
              </a:rPr>
              <a:t>The main aspects of the concept that the problem addresses is all chemistry related. In particular, they address problems that were encountered during the General Chemistry course at Vanier College (202-NYA-05). </a:t>
            </a:r>
          </a:p>
          <a:p>
            <a:pPr algn="ctr">
              <a:lnSpc>
                <a:spcPts val="3080"/>
              </a:lnSpc>
            </a:pPr>
            <a:r>
              <a:rPr lang="en-US" sz="2200">
                <a:solidFill>
                  <a:srgbClr val="FFFFFF"/>
                </a:solidFill>
                <a:latin typeface="Garet"/>
                <a:ea typeface="Garet"/>
                <a:cs typeface="Garet"/>
                <a:sym typeface="Garet"/>
              </a:rPr>
              <a:t>This includes:</a:t>
            </a:r>
          </a:p>
          <a:p>
            <a:pPr algn="l">
              <a:lnSpc>
                <a:spcPts val="3080"/>
              </a:lnSpc>
            </a:pPr>
          </a:p>
          <a:p>
            <a:pPr algn="l">
              <a:lnSpc>
                <a:spcPts val="3080"/>
              </a:lnSpc>
            </a:pPr>
          </a:p>
        </p:txBody>
      </p:sp>
      <p:sp>
        <p:nvSpPr>
          <p:cNvPr name="TextBox 6" id="6"/>
          <p:cNvSpPr txBox="true"/>
          <p:nvPr/>
        </p:nvSpPr>
        <p:spPr>
          <a:xfrm rot="0">
            <a:off x="7219784" y="3163492"/>
            <a:ext cx="4459383" cy="779603"/>
          </a:xfrm>
          <a:prstGeom prst="rect">
            <a:avLst/>
          </a:prstGeom>
        </p:spPr>
        <p:txBody>
          <a:bodyPr anchor="t" rtlCol="false" tIns="0" lIns="0" bIns="0" rIns="0">
            <a:spAutoFit/>
          </a:bodyPr>
          <a:lstStyle/>
          <a:p>
            <a:pPr algn="l">
              <a:lnSpc>
                <a:spcPts val="5756"/>
              </a:lnSpc>
            </a:pPr>
            <a:r>
              <a:rPr lang="en-US" sz="5139">
                <a:solidFill>
                  <a:srgbClr val="FF63D8"/>
                </a:solidFill>
                <a:latin typeface="Arcade Gamer"/>
                <a:ea typeface="Arcade Gamer"/>
                <a:cs typeface="Arcade Gamer"/>
                <a:sym typeface="Arcade Gamer"/>
              </a:rPr>
              <a:t>CONCEPTS</a:t>
            </a:r>
          </a:p>
        </p:txBody>
      </p:sp>
      <p:grpSp>
        <p:nvGrpSpPr>
          <p:cNvPr name="Group 7" id="7"/>
          <p:cNvGrpSpPr/>
          <p:nvPr/>
        </p:nvGrpSpPr>
        <p:grpSpPr>
          <a:xfrm rot="0">
            <a:off x="743061" y="690329"/>
            <a:ext cx="4322791" cy="1724897"/>
            <a:chOff x="0" y="0"/>
            <a:chExt cx="1138513" cy="454294"/>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1138513" cy="454294"/>
            </a:xfrm>
            <a:custGeom>
              <a:avLst/>
              <a:gdLst/>
              <a:ahLst/>
              <a:cxnLst/>
              <a:rect r="r" b="b" t="t" l="l"/>
              <a:pathLst>
                <a:path h="454294" w="1138513">
                  <a:moveTo>
                    <a:pt x="87757" y="0"/>
                  </a:moveTo>
                  <a:lnTo>
                    <a:pt x="1050756" y="0"/>
                  </a:lnTo>
                  <a:cubicBezTo>
                    <a:pt x="1099223" y="0"/>
                    <a:pt x="1138513" y="39290"/>
                    <a:pt x="1138513" y="87757"/>
                  </a:cubicBezTo>
                  <a:lnTo>
                    <a:pt x="1138513" y="366537"/>
                  </a:lnTo>
                  <a:cubicBezTo>
                    <a:pt x="1138513" y="389812"/>
                    <a:pt x="1129267" y="412133"/>
                    <a:pt x="1112809" y="428590"/>
                  </a:cubicBezTo>
                  <a:cubicBezTo>
                    <a:pt x="1096352" y="445048"/>
                    <a:pt x="1074031" y="454294"/>
                    <a:pt x="1050756" y="454294"/>
                  </a:cubicBezTo>
                  <a:lnTo>
                    <a:pt x="87757" y="454294"/>
                  </a:lnTo>
                  <a:cubicBezTo>
                    <a:pt x="39290" y="454294"/>
                    <a:pt x="0" y="415004"/>
                    <a:pt x="0" y="366537"/>
                  </a:cubicBezTo>
                  <a:lnTo>
                    <a:pt x="0" y="87757"/>
                  </a:lnTo>
                  <a:cubicBezTo>
                    <a:pt x="0" y="39290"/>
                    <a:pt x="39290" y="0"/>
                    <a:pt x="87757" y="0"/>
                  </a:cubicBezTo>
                  <a:close/>
                </a:path>
              </a:pathLst>
            </a:custGeom>
            <a:solidFill>
              <a:srgbClr val="000000"/>
            </a:solidFill>
            <a:ln w="47625" cap="rnd">
              <a:solidFill>
                <a:srgbClr val="FFD707"/>
              </a:solidFill>
              <a:prstDash val="solid"/>
              <a:round/>
            </a:ln>
          </p:spPr>
        </p:sp>
        <p:sp>
          <p:nvSpPr>
            <p:cNvPr name="TextBox 9" id="9"/>
            <p:cNvSpPr txBox="true"/>
            <p:nvPr/>
          </p:nvSpPr>
          <p:spPr>
            <a:xfrm>
              <a:off x="0" y="-66675"/>
              <a:ext cx="1138513" cy="520969"/>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STOICHIOMETRY</a:t>
              </a:r>
            </a:p>
          </p:txBody>
        </p:sp>
      </p:grpSp>
      <p:grpSp>
        <p:nvGrpSpPr>
          <p:cNvPr name="Group 10" id="10"/>
          <p:cNvGrpSpPr/>
          <p:nvPr/>
        </p:nvGrpSpPr>
        <p:grpSpPr>
          <a:xfrm rot="0">
            <a:off x="829608" y="8663102"/>
            <a:ext cx="2663574" cy="1106638"/>
            <a:chOff x="0" y="0"/>
            <a:chExt cx="701518" cy="291460"/>
          </a:xfrm>
        </p:grpSpPr>
        <p:sp>
          <p:nvSpPr>
            <p:cNvPr name="Freeform 11" id="11">
              <a:extLst>
                <a:ext uri="{C183D7F6-B498-43B3-948B-1728B52AA6E4}">
                  <adec:decorative xmlns:adec="http://schemas.microsoft.com/office/drawing/2017/decorative" val="1"/>
                </a:ext>
              </a:extLst>
            </p:cNvPr>
            <p:cNvSpPr/>
            <p:nvPr/>
          </p:nvSpPr>
          <p:spPr>
            <a:xfrm flipH="false" flipV="false" rot="0">
              <a:off x="0" y="0"/>
              <a:ext cx="701517" cy="291460"/>
            </a:xfrm>
            <a:custGeom>
              <a:avLst/>
              <a:gdLst/>
              <a:ahLst/>
              <a:cxnLst/>
              <a:rect r="r" b="b" t="t" l="l"/>
              <a:pathLst>
                <a:path h="291460" w="701517">
                  <a:moveTo>
                    <a:pt x="142423" y="0"/>
                  </a:moveTo>
                  <a:lnTo>
                    <a:pt x="559095" y="0"/>
                  </a:lnTo>
                  <a:cubicBezTo>
                    <a:pt x="637753" y="0"/>
                    <a:pt x="701517" y="63765"/>
                    <a:pt x="701517" y="142423"/>
                  </a:cubicBezTo>
                  <a:lnTo>
                    <a:pt x="701517" y="149037"/>
                  </a:lnTo>
                  <a:cubicBezTo>
                    <a:pt x="701517" y="227695"/>
                    <a:pt x="637753" y="291460"/>
                    <a:pt x="559095" y="291460"/>
                  </a:cubicBezTo>
                  <a:lnTo>
                    <a:pt x="142423" y="291460"/>
                  </a:lnTo>
                  <a:cubicBezTo>
                    <a:pt x="63765" y="291460"/>
                    <a:pt x="0" y="227695"/>
                    <a:pt x="0" y="149037"/>
                  </a:cubicBezTo>
                  <a:lnTo>
                    <a:pt x="0" y="142423"/>
                  </a:lnTo>
                  <a:cubicBezTo>
                    <a:pt x="0" y="63765"/>
                    <a:pt x="63765" y="0"/>
                    <a:pt x="142423" y="0"/>
                  </a:cubicBezTo>
                  <a:close/>
                </a:path>
              </a:pathLst>
            </a:custGeom>
            <a:solidFill>
              <a:srgbClr val="000000"/>
            </a:solidFill>
            <a:ln w="47625" cap="rnd">
              <a:solidFill>
                <a:srgbClr val="FFD707"/>
              </a:solidFill>
              <a:prstDash val="solid"/>
              <a:round/>
            </a:ln>
          </p:spPr>
        </p:sp>
        <p:sp>
          <p:nvSpPr>
            <p:cNvPr name="TextBox 12" id="12"/>
            <p:cNvSpPr txBox="true"/>
            <p:nvPr/>
          </p:nvSpPr>
          <p:spPr>
            <a:xfrm>
              <a:off x="0" y="-66675"/>
              <a:ext cx="701518" cy="358135"/>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THE ATOM</a:t>
              </a:r>
            </a:p>
          </p:txBody>
        </p:sp>
      </p:grpSp>
      <p:grpSp>
        <p:nvGrpSpPr>
          <p:cNvPr name="Group 13" id="13"/>
          <p:cNvGrpSpPr/>
          <p:nvPr/>
        </p:nvGrpSpPr>
        <p:grpSpPr>
          <a:xfrm rot="0">
            <a:off x="290363" y="5838917"/>
            <a:ext cx="4322791" cy="1617108"/>
            <a:chOff x="0" y="0"/>
            <a:chExt cx="1138513" cy="425905"/>
          </a:xfrm>
        </p:grpSpPr>
        <p:sp>
          <p:nvSpPr>
            <p:cNvPr name="Freeform 14" id="14">
              <a:extLst>
                <a:ext uri="{C183D7F6-B498-43B3-948B-1728B52AA6E4}">
                  <adec:decorative xmlns:adec="http://schemas.microsoft.com/office/drawing/2017/decorative" val="1"/>
                </a:ext>
              </a:extLst>
            </p:cNvPr>
            <p:cNvSpPr/>
            <p:nvPr/>
          </p:nvSpPr>
          <p:spPr>
            <a:xfrm flipH="false" flipV="false" rot="0">
              <a:off x="0" y="0"/>
              <a:ext cx="1138513" cy="425905"/>
            </a:xfrm>
            <a:custGeom>
              <a:avLst/>
              <a:gdLst/>
              <a:ahLst/>
              <a:cxnLst/>
              <a:rect r="r" b="b" t="t" l="l"/>
              <a:pathLst>
                <a:path h="425905" w="1138513">
                  <a:moveTo>
                    <a:pt x="87757" y="0"/>
                  </a:moveTo>
                  <a:lnTo>
                    <a:pt x="1050756" y="0"/>
                  </a:lnTo>
                  <a:cubicBezTo>
                    <a:pt x="1099223" y="0"/>
                    <a:pt x="1138513" y="39290"/>
                    <a:pt x="1138513" y="87757"/>
                  </a:cubicBezTo>
                  <a:lnTo>
                    <a:pt x="1138513" y="338148"/>
                  </a:lnTo>
                  <a:cubicBezTo>
                    <a:pt x="1138513" y="386615"/>
                    <a:pt x="1099223" y="425905"/>
                    <a:pt x="1050756" y="425905"/>
                  </a:cubicBezTo>
                  <a:lnTo>
                    <a:pt x="87757" y="425905"/>
                  </a:lnTo>
                  <a:cubicBezTo>
                    <a:pt x="39290" y="425905"/>
                    <a:pt x="0" y="386615"/>
                    <a:pt x="0" y="338148"/>
                  </a:cubicBezTo>
                  <a:lnTo>
                    <a:pt x="0" y="87757"/>
                  </a:lnTo>
                  <a:cubicBezTo>
                    <a:pt x="0" y="39290"/>
                    <a:pt x="39290" y="0"/>
                    <a:pt x="87757" y="0"/>
                  </a:cubicBezTo>
                  <a:close/>
                </a:path>
              </a:pathLst>
            </a:custGeom>
            <a:solidFill>
              <a:srgbClr val="000000"/>
            </a:solidFill>
            <a:ln w="47625" cap="rnd">
              <a:solidFill>
                <a:srgbClr val="FF63D8"/>
              </a:solidFill>
              <a:prstDash val="solid"/>
              <a:round/>
            </a:ln>
          </p:spPr>
        </p:sp>
        <p:sp>
          <p:nvSpPr>
            <p:cNvPr name="TextBox 15" id="15"/>
            <p:cNvSpPr txBox="true"/>
            <p:nvPr/>
          </p:nvSpPr>
          <p:spPr>
            <a:xfrm>
              <a:off x="0" y="-66675"/>
              <a:ext cx="1138513" cy="492580"/>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THE PERIODIC TABLE</a:t>
              </a:r>
            </a:p>
          </p:txBody>
        </p:sp>
      </p:grpSp>
      <p:grpSp>
        <p:nvGrpSpPr>
          <p:cNvPr name="Group 16" id="16"/>
          <p:cNvGrpSpPr/>
          <p:nvPr/>
        </p:nvGrpSpPr>
        <p:grpSpPr>
          <a:xfrm rot="0">
            <a:off x="14285797" y="3553294"/>
            <a:ext cx="3785914" cy="1590206"/>
            <a:chOff x="0" y="0"/>
            <a:chExt cx="997113" cy="418820"/>
          </a:xfrm>
        </p:grpSpPr>
        <p:sp>
          <p:nvSpPr>
            <p:cNvPr name="Freeform 17" id="17">
              <a:extLst>
                <a:ext uri="{C183D7F6-B498-43B3-948B-1728B52AA6E4}">
                  <adec:decorative xmlns:adec="http://schemas.microsoft.com/office/drawing/2017/decorative" val="1"/>
                </a:ext>
              </a:extLst>
            </p:cNvPr>
            <p:cNvSpPr/>
            <p:nvPr/>
          </p:nvSpPr>
          <p:spPr>
            <a:xfrm flipH="false" flipV="false" rot="0">
              <a:off x="0" y="0"/>
              <a:ext cx="997113" cy="418820"/>
            </a:xfrm>
            <a:custGeom>
              <a:avLst/>
              <a:gdLst/>
              <a:ahLst/>
              <a:cxnLst/>
              <a:rect r="r" b="b" t="t" l="l"/>
              <a:pathLst>
                <a:path h="418820" w="997113">
                  <a:moveTo>
                    <a:pt x="100201" y="0"/>
                  </a:moveTo>
                  <a:lnTo>
                    <a:pt x="896912" y="0"/>
                  </a:lnTo>
                  <a:cubicBezTo>
                    <a:pt x="923487" y="0"/>
                    <a:pt x="948973" y="10557"/>
                    <a:pt x="967765" y="29348"/>
                  </a:cubicBezTo>
                  <a:cubicBezTo>
                    <a:pt x="986556" y="48140"/>
                    <a:pt x="997113" y="73626"/>
                    <a:pt x="997113" y="100201"/>
                  </a:cubicBezTo>
                  <a:lnTo>
                    <a:pt x="997113" y="318618"/>
                  </a:lnTo>
                  <a:cubicBezTo>
                    <a:pt x="997113" y="345193"/>
                    <a:pt x="986556" y="370680"/>
                    <a:pt x="967765" y="389471"/>
                  </a:cubicBezTo>
                  <a:cubicBezTo>
                    <a:pt x="948973" y="408263"/>
                    <a:pt x="923487" y="418820"/>
                    <a:pt x="896912" y="418820"/>
                  </a:cubicBezTo>
                  <a:lnTo>
                    <a:pt x="100201" y="418820"/>
                  </a:lnTo>
                  <a:cubicBezTo>
                    <a:pt x="73626" y="418820"/>
                    <a:pt x="48140" y="408263"/>
                    <a:pt x="29348" y="389471"/>
                  </a:cubicBezTo>
                  <a:cubicBezTo>
                    <a:pt x="10557" y="370680"/>
                    <a:pt x="0" y="345193"/>
                    <a:pt x="0" y="318618"/>
                  </a:cubicBezTo>
                  <a:lnTo>
                    <a:pt x="0" y="100201"/>
                  </a:lnTo>
                  <a:cubicBezTo>
                    <a:pt x="0" y="73626"/>
                    <a:pt x="10557" y="48140"/>
                    <a:pt x="29348" y="29348"/>
                  </a:cubicBezTo>
                  <a:cubicBezTo>
                    <a:pt x="48140" y="10557"/>
                    <a:pt x="73626" y="0"/>
                    <a:pt x="100201" y="0"/>
                  </a:cubicBezTo>
                  <a:close/>
                </a:path>
              </a:pathLst>
            </a:custGeom>
            <a:solidFill>
              <a:srgbClr val="000000"/>
            </a:solidFill>
            <a:ln w="47625" cap="rnd">
              <a:solidFill>
                <a:srgbClr val="FF63D8"/>
              </a:solidFill>
              <a:prstDash val="solid"/>
              <a:round/>
            </a:ln>
          </p:spPr>
        </p:sp>
        <p:sp>
          <p:nvSpPr>
            <p:cNvPr name="TextBox 18" id="18"/>
            <p:cNvSpPr txBox="true"/>
            <p:nvPr/>
          </p:nvSpPr>
          <p:spPr>
            <a:xfrm>
              <a:off x="0" y="-66675"/>
              <a:ext cx="997113" cy="485495"/>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PHOTOSYNTHESIS</a:t>
              </a:r>
            </a:p>
          </p:txBody>
        </p:sp>
      </p:grpSp>
      <p:grpSp>
        <p:nvGrpSpPr>
          <p:cNvPr name="Group 19" id="19"/>
          <p:cNvGrpSpPr/>
          <p:nvPr/>
        </p:nvGrpSpPr>
        <p:grpSpPr>
          <a:xfrm rot="0">
            <a:off x="6982605" y="330061"/>
            <a:ext cx="3709530" cy="1397278"/>
            <a:chOff x="0" y="0"/>
            <a:chExt cx="976996" cy="368007"/>
          </a:xfrm>
        </p:grpSpPr>
        <p:sp>
          <p:nvSpPr>
            <p:cNvPr name="Freeform 20" id="20">
              <a:extLst>
                <a:ext uri="{C183D7F6-B498-43B3-948B-1728B52AA6E4}">
                  <adec:decorative xmlns:adec="http://schemas.microsoft.com/office/drawing/2017/decorative" val="1"/>
                </a:ext>
              </a:extLst>
            </p:cNvPr>
            <p:cNvSpPr/>
            <p:nvPr/>
          </p:nvSpPr>
          <p:spPr>
            <a:xfrm flipH="false" flipV="false" rot="0">
              <a:off x="0" y="0"/>
              <a:ext cx="976996" cy="368007"/>
            </a:xfrm>
            <a:custGeom>
              <a:avLst/>
              <a:gdLst/>
              <a:ahLst/>
              <a:cxnLst/>
              <a:rect r="r" b="b" t="t" l="l"/>
              <a:pathLst>
                <a:path h="368007" w="976996">
                  <a:moveTo>
                    <a:pt x="102265" y="0"/>
                  </a:moveTo>
                  <a:lnTo>
                    <a:pt x="874731" y="0"/>
                  </a:lnTo>
                  <a:cubicBezTo>
                    <a:pt x="901853" y="0"/>
                    <a:pt x="927865" y="10774"/>
                    <a:pt x="947043" y="29953"/>
                  </a:cubicBezTo>
                  <a:cubicBezTo>
                    <a:pt x="966221" y="49131"/>
                    <a:pt x="976996" y="75142"/>
                    <a:pt x="976996" y="102265"/>
                  </a:cubicBezTo>
                  <a:lnTo>
                    <a:pt x="976996" y="265743"/>
                  </a:lnTo>
                  <a:cubicBezTo>
                    <a:pt x="976996" y="292865"/>
                    <a:pt x="966221" y="318876"/>
                    <a:pt x="947043" y="338055"/>
                  </a:cubicBezTo>
                  <a:cubicBezTo>
                    <a:pt x="927865" y="357233"/>
                    <a:pt x="901853" y="368007"/>
                    <a:pt x="874731" y="368007"/>
                  </a:cubicBezTo>
                  <a:lnTo>
                    <a:pt x="102265" y="368007"/>
                  </a:lnTo>
                  <a:cubicBezTo>
                    <a:pt x="75142" y="368007"/>
                    <a:pt x="49131" y="357233"/>
                    <a:pt x="29953" y="338055"/>
                  </a:cubicBezTo>
                  <a:cubicBezTo>
                    <a:pt x="10774" y="318876"/>
                    <a:pt x="0" y="292865"/>
                    <a:pt x="0" y="265743"/>
                  </a:cubicBezTo>
                  <a:lnTo>
                    <a:pt x="0" y="102265"/>
                  </a:lnTo>
                  <a:cubicBezTo>
                    <a:pt x="0" y="75142"/>
                    <a:pt x="10774" y="49131"/>
                    <a:pt x="29953" y="29953"/>
                  </a:cubicBezTo>
                  <a:cubicBezTo>
                    <a:pt x="49131" y="10774"/>
                    <a:pt x="75142" y="0"/>
                    <a:pt x="102265" y="0"/>
                  </a:cubicBezTo>
                  <a:close/>
                </a:path>
              </a:pathLst>
            </a:custGeom>
            <a:solidFill>
              <a:srgbClr val="000000"/>
            </a:solidFill>
            <a:ln w="47625" cap="rnd">
              <a:solidFill>
                <a:srgbClr val="21EF80"/>
              </a:solidFill>
              <a:prstDash val="solid"/>
              <a:round/>
            </a:ln>
          </p:spPr>
        </p:sp>
        <p:sp>
          <p:nvSpPr>
            <p:cNvPr name="TextBox 21" id="21"/>
            <p:cNvSpPr txBox="true"/>
            <p:nvPr/>
          </p:nvSpPr>
          <p:spPr>
            <a:xfrm>
              <a:off x="0" y="-66675"/>
              <a:ext cx="976996" cy="434682"/>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NEUTRALIZATION</a:t>
              </a:r>
            </a:p>
          </p:txBody>
        </p:sp>
      </p:grpSp>
      <p:grpSp>
        <p:nvGrpSpPr>
          <p:cNvPr name="Group 22" id="22"/>
          <p:cNvGrpSpPr/>
          <p:nvPr/>
        </p:nvGrpSpPr>
        <p:grpSpPr>
          <a:xfrm rot="0">
            <a:off x="13748921" y="8321768"/>
            <a:ext cx="4322791" cy="1617108"/>
            <a:chOff x="0" y="0"/>
            <a:chExt cx="1138513" cy="425905"/>
          </a:xfrm>
        </p:grpSpPr>
        <p:sp>
          <p:nvSpPr>
            <p:cNvPr name="Freeform 23" id="23">
              <a:extLst>
                <a:ext uri="{C183D7F6-B498-43B3-948B-1728B52AA6E4}">
                  <adec:decorative xmlns:adec="http://schemas.microsoft.com/office/drawing/2017/decorative" val="1"/>
                </a:ext>
              </a:extLst>
            </p:cNvPr>
            <p:cNvSpPr/>
            <p:nvPr/>
          </p:nvSpPr>
          <p:spPr>
            <a:xfrm flipH="false" flipV="false" rot="0">
              <a:off x="0" y="0"/>
              <a:ext cx="1138513" cy="425905"/>
            </a:xfrm>
            <a:custGeom>
              <a:avLst/>
              <a:gdLst/>
              <a:ahLst/>
              <a:cxnLst/>
              <a:rect r="r" b="b" t="t" l="l"/>
              <a:pathLst>
                <a:path h="425905" w="1138513">
                  <a:moveTo>
                    <a:pt x="87757" y="0"/>
                  </a:moveTo>
                  <a:lnTo>
                    <a:pt x="1050756" y="0"/>
                  </a:lnTo>
                  <a:cubicBezTo>
                    <a:pt x="1099223" y="0"/>
                    <a:pt x="1138513" y="39290"/>
                    <a:pt x="1138513" y="87757"/>
                  </a:cubicBezTo>
                  <a:lnTo>
                    <a:pt x="1138513" y="338148"/>
                  </a:lnTo>
                  <a:cubicBezTo>
                    <a:pt x="1138513" y="386615"/>
                    <a:pt x="1099223" y="425905"/>
                    <a:pt x="1050756" y="425905"/>
                  </a:cubicBezTo>
                  <a:lnTo>
                    <a:pt x="87757" y="425905"/>
                  </a:lnTo>
                  <a:cubicBezTo>
                    <a:pt x="39290" y="425905"/>
                    <a:pt x="0" y="386615"/>
                    <a:pt x="0" y="338148"/>
                  </a:cubicBezTo>
                  <a:lnTo>
                    <a:pt x="0" y="87757"/>
                  </a:lnTo>
                  <a:cubicBezTo>
                    <a:pt x="0" y="39290"/>
                    <a:pt x="39290" y="0"/>
                    <a:pt x="87757" y="0"/>
                  </a:cubicBezTo>
                  <a:close/>
                </a:path>
              </a:pathLst>
            </a:custGeom>
            <a:solidFill>
              <a:srgbClr val="000000"/>
            </a:solidFill>
            <a:ln w="47625" cap="rnd">
              <a:solidFill>
                <a:srgbClr val="FFD707"/>
              </a:solidFill>
              <a:prstDash val="solid"/>
              <a:round/>
            </a:ln>
          </p:spPr>
        </p:sp>
        <p:sp>
          <p:nvSpPr>
            <p:cNvPr name="TextBox 24" id="24"/>
            <p:cNvSpPr txBox="true"/>
            <p:nvPr/>
          </p:nvSpPr>
          <p:spPr>
            <a:xfrm>
              <a:off x="0" y="-66675"/>
              <a:ext cx="1138513" cy="492580"/>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CELLULAR RESPIRATION</a:t>
              </a:r>
            </a:p>
          </p:txBody>
        </p:sp>
      </p:grpSp>
      <p:grpSp>
        <p:nvGrpSpPr>
          <p:cNvPr name="Group 25" id="25"/>
          <p:cNvGrpSpPr/>
          <p:nvPr/>
        </p:nvGrpSpPr>
        <p:grpSpPr>
          <a:xfrm rot="0">
            <a:off x="9828427" y="8918338"/>
            <a:ext cx="2953937" cy="1036382"/>
            <a:chOff x="0" y="0"/>
            <a:chExt cx="777992" cy="272957"/>
          </a:xfrm>
        </p:grpSpPr>
        <p:sp>
          <p:nvSpPr>
            <p:cNvPr name="Freeform 26" id="26">
              <a:extLst>
                <a:ext uri="{C183D7F6-B498-43B3-948B-1728B52AA6E4}">
                  <adec:decorative xmlns:adec="http://schemas.microsoft.com/office/drawing/2017/decorative" val="1"/>
                </a:ext>
              </a:extLst>
            </p:cNvPr>
            <p:cNvSpPr/>
            <p:nvPr/>
          </p:nvSpPr>
          <p:spPr>
            <a:xfrm flipH="false" flipV="false" rot="0">
              <a:off x="0" y="0"/>
              <a:ext cx="777992" cy="272957"/>
            </a:xfrm>
            <a:custGeom>
              <a:avLst/>
              <a:gdLst/>
              <a:ahLst/>
              <a:cxnLst/>
              <a:rect r="r" b="b" t="t" l="l"/>
              <a:pathLst>
                <a:path h="272957" w="777992">
                  <a:moveTo>
                    <a:pt x="128423" y="0"/>
                  </a:moveTo>
                  <a:lnTo>
                    <a:pt x="649568" y="0"/>
                  </a:lnTo>
                  <a:cubicBezTo>
                    <a:pt x="683628" y="0"/>
                    <a:pt x="716293" y="13530"/>
                    <a:pt x="740377" y="37614"/>
                  </a:cubicBezTo>
                  <a:cubicBezTo>
                    <a:pt x="764461" y="61698"/>
                    <a:pt x="777992" y="94363"/>
                    <a:pt x="777992" y="128423"/>
                  </a:cubicBezTo>
                  <a:lnTo>
                    <a:pt x="777992" y="144533"/>
                  </a:lnTo>
                  <a:cubicBezTo>
                    <a:pt x="777992" y="178593"/>
                    <a:pt x="764461" y="211258"/>
                    <a:pt x="740377" y="235342"/>
                  </a:cubicBezTo>
                  <a:cubicBezTo>
                    <a:pt x="716293" y="259426"/>
                    <a:pt x="683628" y="272957"/>
                    <a:pt x="649568" y="272957"/>
                  </a:cubicBezTo>
                  <a:lnTo>
                    <a:pt x="128423" y="272957"/>
                  </a:lnTo>
                  <a:cubicBezTo>
                    <a:pt x="94363" y="272957"/>
                    <a:pt x="61698" y="259426"/>
                    <a:pt x="37614" y="235342"/>
                  </a:cubicBezTo>
                  <a:cubicBezTo>
                    <a:pt x="13530" y="211258"/>
                    <a:pt x="0" y="178593"/>
                    <a:pt x="0" y="144533"/>
                  </a:cubicBezTo>
                  <a:lnTo>
                    <a:pt x="0" y="128423"/>
                  </a:lnTo>
                  <a:cubicBezTo>
                    <a:pt x="0" y="94363"/>
                    <a:pt x="13530" y="61698"/>
                    <a:pt x="37614" y="37614"/>
                  </a:cubicBezTo>
                  <a:cubicBezTo>
                    <a:pt x="61698" y="13530"/>
                    <a:pt x="94363" y="0"/>
                    <a:pt x="128423" y="0"/>
                  </a:cubicBezTo>
                  <a:close/>
                </a:path>
              </a:pathLst>
            </a:custGeom>
            <a:solidFill>
              <a:srgbClr val="000000"/>
            </a:solidFill>
            <a:ln w="47625" cap="rnd">
              <a:solidFill>
                <a:srgbClr val="FF63D8"/>
              </a:solidFill>
              <a:prstDash val="solid"/>
              <a:round/>
            </a:ln>
          </p:spPr>
        </p:sp>
        <p:sp>
          <p:nvSpPr>
            <p:cNvPr name="TextBox 27" id="27"/>
            <p:cNvSpPr txBox="true"/>
            <p:nvPr/>
          </p:nvSpPr>
          <p:spPr>
            <a:xfrm>
              <a:off x="0" y="-66675"/>
              <a:ext cx="777992" cy="339632"/>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ENERGY</a:t>
              </a:r>
            </a:p>
          </p:txBody>
        </p:sp>
      </p:grpSp>
      <p:grpSp>
        <p:nvGrpSpPr>
          <p:cNvPr name="Group 28" id="28"/>
          <p:cNvGrpSpPr/>
          <p:nvPr/>
        </p:nvGrpSpPr>
        <p:grpSpPr>
          <a:xfrm rot="0">
            <a:off x="14540592" y="5838917"/>
            <a:ext cx="3531120" cy="1787526"/>
            <a:chOff x="0" y="0"/>
            <a:chExt cx="930007" cy="470789"/>
          </a:xfrm>
        </p:grpSpPr>
        <p:sp>
          <p:nvSpPr>
            <p:cNvPr name="Freeform 29" id="29">
              <a:extLst>
                <a:ext uri="{C183D7F6-B498-43B3-948B-1728B52AA6E4}">
                  <adec:decorative xmlns:adec="http://schemas.microsoft.com/office/drawing/2017/decorative" val="1"/>
                </a:ext>
              </a:extLst>
            </p:cNvPr>
            <p:cNvSpPr/>
            <p:nvPr/>
          </p:nvSpPr>
          <p:spPr>
            <a:xfrm flipH="false" flipV="false" rot="0">
              <a:off x="0" y="0"/>
              <a:ext cx="930007" cy="470789"/>
            </a:xfrm>
            <a:custGeom>
              <a:avLst/>
              <a:gdLst/>
              <a:ahLst/>
              <a:cxnLst/>
              <a:rect r="r" b="b" t="t" l="l"/>
              <a:pathLst>
                <a:path h="470789" w="930007">
                  <a:moveTo>
                    <a:pt x="107432" y="0"/>
                  </a:moveTo>
                  <a:lnTo>
                    <a:pt x="822575" y="0"/>
                  </a:lnTo>
                  <a:cubicBezTo>
                    <a:pt x="851068" y="0"/>
                    <a:pt x="878393" y="11319"/>
                    <a:pt x="898541" y="31466"/>
                  </a:cubicBezTo>
                  <a:cubicBezTo>
                    <a:pt x="918688" y="51613"/>
                    <a:pt x="930007" y="78939"/>
                    <a:pt x="930007" y="107432"/>
                  </a:cubicBezTo>
                  <a:lnTo>
                    <a:pt x="930007" y="363357"/>
                  </a:lnTo>
                  <a:cubicBezTo>
                    <a:pt x="930007" y="391850"/>
                    <a:pt x="918688" y="419175"/>
                    <a:pt x="898541" y="439323"/>
                  </a:cubicBezTo>
                  <a:cubicBezTo>
                    <a:pt x="878393" y="459470"/>
                    <a:pt x="851068" y="470789"/>
                    <a:pt x="822575" y="470789"/>
                  </a:cubicBezTo>
                  <a:lnTo>
                    <a:pt x="107432" y="470789"/>
                  </a:lnTo>
                  <a:cubicBezTo>
                    <a:pt x="78939" y="470789"/>
                    <a:pt x="51613" y="459470"/>
                    <a:pt x="31466" y="439323"/>
                  </a:cubicBezTo>
                  <a:cubicBezTo>
                    <a:pt x="11319" y="419175"/>
                    <a:pt x="0" y="391850"/>
                    <a:pt x="0" y="363357"/>
                  </a:cubicBezTo>
                  <a:lnTo>
                    <a:pt x="0" y="107432"/>
                  </a:lnTo>
                  <a:cubicBezTo>
                    <a:pt x="0" y="78939"/>
                    <a:pt x="11319" y="51613"/>
                    <a:pt x="31466" y="31466"/>
                  </a:cubicBezTo>
                  <a:cubicBezTo>
                    <a:pt x="51613" y="11319"/>
                    <a:pt x="78939" y="0"/>
                    <a:pt x="107432" y="0"/>
                  </a:cubicBezTo>
                  <a:close/>
                </a:path>
              </a:pathLst>
            </a:custGeom>
            <a:solidFill>
              <a:srgbClr val="000000"/>
            </a:solidFill>
            <a:ln w="47625" cap="rnd">
              <a:solidFill>
                <a:srgbClr val="21EF80"/>
              </a:solidFill>
              <a:prstDash val="solid"/>
              <a:round/>
            </a:ln>
          </p:spPr>
        </p:sp>
        <p:sp>
          <p:nvSpPr>
            <p:cNvPr name="TextBox 30" id="30"/>
            <p:cNvSpPr txBox="true"/>
            <p:nvPr/>
          </p:nvSpPr>
          <p:spPr>
            <a:xfrm>
              <a:off x="0" y="-66675"/>
              <a:ext cx="930007" cy="537464"/>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MOLAR MASS AND MOLE CONVERSIONS</a:t>
              </a:r>
            </a:p>
          </p:txBody>
        </p:sp>
      </p:grpSp>
      <p:grpSp>
        <p:nvGrpSpPr>
          <p:cNvPr name="Group 31" id="31"/>
          <p:cNvGrpSpPr/>
          <p:nvPr/>
        </p:nvGrpSpPr>
        <p:grpSpPr>
          <a:xfrm rot="0">
            <a:off x="4322791" y="8337612"/>
            <a:ext cx="4322791" cy="1617108"/>
            <a:chOff x="0" y="0"/>
            <a:chExt cx="1138513" cy="425905"/>
          </a:xfrm>
        </p:grpSpPr>
        <p:sp>
          <p:nvSpPr>
            <p:cNvPr name="Freeform 32" id="32">
              <a:extLst>
                <a:ext uri="{C183D7F6-B498-43B3-948B-1728B52AA6E4}">
                  <adec:decorative xmlns:adec="http://schemas.microsoft.com/office/drawing/2017/decorative" val="1"/>
                </a:ext>
              </a:extLst>
            </p:cNvPr>
            <p:cNvSpPr/>
            <p:nvPr/>
          </p:nvSpPr>
          <p:spPr>
            <a:xfrm flipH="false" flipV="false" rot="0">
              <a:off x="0" y="0"/>
              <a:ext cx="1138513" cy="425905"/>
            </a:xfrm>
            <a:custGeom>
              <a:avLst/>
              <a:gdLst/>
              <a:ahLst/>
              <a:cxnLst/>
              <a:rect r="r" b="b" t="t" l="l"/>
              <a:pathLst>
                <a:path h="425905" w="1138513">
                  <a:moveTo>
                    <a:pt x="87757" y="0"/>
                  </a:moveTo>
                  <a:lnTo>
                    <a:pt x="1050756" y="0"/>
                  </a:lnTo>
                  <a:cubicBezTo>
                    <a:pt x="1099223" y="0"/>
                    <a:pt x="1138513" y="39290"/>
                    <a:pt x="1138513" y="87757"/>
                  </a:cubicBezTo>
                  <a:lnTo>
                    <a:pt x="1138513" y="338148"/>
                  </a:lnTo>
                  <a:cubicBezTo>
                    <a:pt x="1138513" y="386615"/>
                    <a:pt x="1099223" y="425905"/>
                    <a:pt x="1050756" y="425905"/>
                  </a:cubicBezTo>
                  <a:lnTo>
                    <a:pt x="87757" y="425905"/>
                  </a:lnTo>
                  <a:cubicBezTo>
                    <a:pt x="39290" y="425905"/>
                    <a:pt x="0" y="386615"/>
                    <a:pt x="0" y="338148"/>
                  </a:cubicBezTo>
                  <a:lnTo>
                    <a:pt x="0" y="87757"/>
                  </a:lnTo>
                  <a:cubicBezTo>
                    <a:pt x="0" y="39290"/>
                    <a:pt x="39290" y="0"/>
                    <a:pt x="87757" y="0"/>
                  </a:cubicBezTo>
                  <a:close/>
                </a:path>
              </a:pathLst>
            </a:custGeom>
            <a:solidFill>
              <a:srgbClr val="000000"/>
            </a:solidFill>
            <a:ln w="47625" cap="rnd">
              <a:solidFill>
                <a:srgbClr val="21EF80"/>
              </a:solidFill>
              <a:prstDash val="solid"/>
              <a:round/>
            </a:ln>
          </p:spPr>
        </p:sp>
        <p:sp>
          <p:nvSpPr>
            <p:cNvPr name="TextBox 33" id="33"/>
            <p:cNvSpPr txBox="true"/>
            <p:nvPr/>
          </p:nvSpPr>
          <p:spPr>
            <a:xfrm>
              <a:off x="0" y="-66675"/>
              <a:ext cx="1138513" cy="492580"/>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PERIODIC TRENDS</a:t>
              </a:r>
            </a:p>
          </p:txBody>
        </p:sp>
      </p:grpSp>
      <p:grpSp>
        <p:nvGrpSpPr>
          <p:cNvPr name="Group 34" id="34"/>
          <p:cNvGrpSpPr/>
          <p:nvPr/>
        </p:nvGrpSpPr>
        <p:grpSpPr>
          <a:xfrm rot="0">
            <a:off x="13748921" y="918785"/>
            <a:ext cx="4322791" cy="1617108"/>
            <a:chOff x="0" y="0"/>
            <a:chExt cx="1138513" cy="425905"/>
          </a:xfrm>
        </p:grpSpPr>
        <p:sp>
          <p:nvSpPr>
            <p:cNvPr name="Freeform 35" id="35">
              <a:extLst>
                <a:ext uri="{C183D7F6-B498-43B3-948B-1728B52AA6E4}">
                  <adec:decorative xmlns:adec="http://schemas.microsoft.com/office/drawing/2017/decorative" val="1"/>
                </a:ext>
              </a:extLst>
            </p:cNvPr>
            <p:cNvSpPr/>
            <p:nvPr/>
          </p:nvSpPr>
          <p:spPr>
            <a:xfrm flipH="false" flipV="false" rot="0">
              <a:off x="0" y="0"/>
              <a:ext cx="1138513" cy="425905"/>
            </a:xfrm>
            <a:custGeom>
              <a:avLst/>
              <a:gdLst/>
              <a:ahLst/>
              <a:cxnLst/>
              <a:rect r="r" b="b" t="t" l="l"/>
              <a:pathLst>
                <a:path h="425905" w="1138513">
                  <a:moveTo>
                    <a:pt x="87757" y="0"/>
                  </a:moveTo>
                  <a:lnTo>
                    <a:pt x="1050756" y="0"/>
                  </a:lnTo>
                  <a:cubicBezTo>
                    <a:pt x="1099223" y="0"/>
                    <a:pt x="1138513" y="39290"/>
                    <a:pt x="1138513" y="87757"/>
                  </a:cubicBezTo>
                  <a:lnTo>
                    <a:pt x="1138513" y="338148"/>
                  </a:lnTo>
                  <a:cubicBezTo>
                    <a:pt x="1138513" y="386615"/>
                    <a:pt x="1099223" y="425905"/>
                    <a:pt x="1050756" y="425905"/>
                  </a:cubicBezTo>
                  <a:lnTo>
                    <a:pt x="87757" y="425905"/>
                  </a:lnTo>
                  <a:cubicBezTo>
                    <a:pt x="39290" y="425905"/>
                    <a:pt x="0" y="386615"/>
                    <a:pt x="0" y="338148"/>
                  </a:cubicBezTo>
                  <a:lnTo>
                    <a:pt x="0" y="87757"/>
                  </a:lnTo>
                  <a:cubicBezTo>
                    <a:pt x="0" y="39290"/>
                    <a:pt x="39290" y="0"/>
                    <a:pt x="87757" y="0"/>
                  </a:cubicBezTo>
                  <a:close/>
                </a:path>
              </a:pathLst>
            </a:custGeom>
            <a:solidFill>
              <a:srgbClr val="000000"/>
            </a:solidFill>
            <a:ln w="47625" cap="rnd">
              <a:solidFill>
                <a:srgbClr val="FFD707"/>
              </a:solidFill>
              <a:prstDash val="solid"/>
              <a:round/>
            </a:ln>
          </p:spPr>
        </p:sp>
        <p:sp>
          <p:nvSpPr>
            <p:cNvPr name="TextBox 36" id="36"/>
            <p:cNvSpPr txBox="true"/>
            <p:nvPr/>
          </p:nvSpPr>
          <p:spPr>
            <a:xfrm>
              <a:off x="0" y="-66675"/>
              <a:ext cx="1138513" cy="492580"/>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GASES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descr="pixelated arrow pointing to the right"/>
          <p:cNvSpPr/>
          <p:nvPr/>
        </p:nvSpPr>
        <p:spPr>
          <a:xfrm flipH="true" flipV="false" rot="0">
            <a:off x="725439" y="5946440"/>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pixelated arrow pointing to the right"/>
          <p:cNvSpPr/>
          <p:nvPr/>
        </p:nvSpPr>
        <p:spPr>
          <a:xfrm flipH="true" flipV="false" rot="0">
            <a:off x="725439" y="7159862"/>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9" id="9" descr="pixelated battery with three bars inside"/>
          <p:cNvPicPr>
            <a:picLocks noChangeAspect="true"/>
          </p:cNvPicPr>
          <p:nvPr/>
        </p:nvPicPr>
        <p:blipFill>
          <a:blip r:embed="rId8"/>
          <a:srcRect l="0" t="0" r="0" b="0"/>
          <a:stretch>
            <a:fillRect/>
          </a:stretch>
        </p:blipFill>
        <p:spPr>
          <a:xfrm flipH="false" flipV="false" rot="0">
            <a:off x="16848318" y="719461"/>
            <a:ext cx="744368" cy="331244"/>
          </a:xfrm>
          <a:prstGeom prst="rect">
            <a:avLst/>
          </a:prstGeom>
        </p:spPr>
      </p:pic>
      <p:sp>
        <p:nvSpPr>
          <p:cNvPr name="Freeform 10" id="10" descr="pixelated five hearts"/>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7234164" y="588745"/>
            <a:ext cx="1211480" cy="624416"/>
            <a:chOff x="0" y="0"/>
            <a:chExt cx="1615307" cy="832555"/>
          </a:xfrm>
        </p:grpSpPr>
        <p:sp>
          <p:nvSpPr>
            <p:cNvPr name="TextBox 12" id="12"/>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name="Freeform 13" id="13"/>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4" id="14"/>
          <p:cNvGrpSpPr/>
          <p:nvPr/>
        </p:nvGrpSpPr>
        <p:grpSpPr>
          <a:xfrm rot="0">
            <a:off x="10191499" y="729709"/>
            <a:ext cx="862336" cy="327152"/>
            <a:chOff x="0" y="0"/>
            <a:chExt cx="1149782" cy="436203"/>
          </a:xfrm>
        </p:grpSpPr>
        <p:sp>
          <p:nvSpPr>
            <p:cNvPr name="TextBox 15" id="15"/>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name="Freeform 16" id="16"/>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7" id="17"/>
          <p:cNvGrpSpPr/>
          <p:nvPr/>
        </p:nvGrpSpPr>
        <p:grpSpPr>
          <a:xfrm rot="0">
            <a:off x="8863538" y="703945"/>
            <a:ext cx="908861" cy="327152"/>
            <a:chOff x="0" y="0"/>
            <a:chExt cx="1211815" cy="436203"/>
          </a:xfrm>
        </p:grpSpPr>
        <p:sp>
          <p:nvSpPr>
            <p:cNvPr name="TextBox 18" id="18"/>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name="Freeform 19" id="19"/>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grpSp>
        <p:nvGrpSpPr>
          <p:cNvPr name="Group 20" id="20"/>
          <p:cNvGrpSpPr/>
          <p:nvPr/>
        </p:nvGrpSpPr>
        <p:grpSpPr>
          <a:xfrm rot="0">
            <a:off x="7444049" y="1799461"/>
            <a:ext cx="2923495" cy="1013642"/>
            <a:chOff x="0" y="0"/>
            <a:chExt cx="769974" cy="266967"/>
          </a:xfrm>
        </p:grpSpPr>
        <p:sp>
          <p:nvSpPr>
            <p:cNvPr name="Freeform 21" id="21">
              <a:extLst>
                <a:ext uri="{C183D7F6-B498-43B3-948B-1728B52AA6E4}">
                  <adec:decorative xmlns:adec="http://schemas.microsoft.com/office/drawing/2017/decorative" val="1"/>
                </a:ext>
              </a:extLst>
            </p:cNvPr>
            <p:cNvSpPr/>
            <p:nvPr/>
          </p:nvSpPr>
          <p:spPr>
            <a:xfrm flipH="false" flipV="false" rot="0">
              <a:off x="0" y="0"/>
              <a:ext cx="769974" cy="266967"/>
            </a:xfrm>
            <a:custGeom>
              <a:avLst/>
              <a:gdLst/>
              <a:ahLst/>
              <a:cxnLst/>
              <a:rect r="r" b="b" t="t" l="l"/>
              <a:pathLst>
                <a:path h="266967" w="769974">
                  <a:moveTo>
                    <a:pt x="129760" y="0"/>
                  </a:moveTo>
                  <a:lnTo>
                    <a:pt x="640214" y="0"/>
                  </a:lnTo>
                  <a:cubicBezTo>
                    <a:pt x="711878" y="0"/>
                    <a:pt x="769974" y="58096"/>
                    <a:pt x="769974" y="129760"/>
                  </a:cubicBezTo>
                  <a:lnTo>
                    <a:pt x="769974" y="137207"/>
                  </a:lnTo>
                  <a:cubicBezTo>
                    <a:pt x="769974" y="208872"/>
                    <a:pt x="711878" y="266967"/>
                    <a:pt x="640214" y="266967"/>
                  </a:cubicBezTo>
                  <a:lnTo>
                    <a:pt x="129760" y="266967"/>
                  </a:lnTo>
                  <a:cubicBezTo>
                    <a:pt x="58096" y="266967"/>
                    <a:pt x="0" y="208872"/>
                    <a:pt x="0" y="137207"/>
                  </a:cubicBezTo>
                  <a:lnTo>
                    <a:pt x="0" y="129760"/>
                  </a:lnTo>
                  <a:cubicBezTo>
                    <a:pt x="0" y="58096"/>
                    <a:pt x="58096" y="0"/>
                    <a:pt x="129760" y="0"/>
                  </a:cubicBezTo>
                  <a:close/>
                </a:path>
              </a:pathLst>
            </a:custGeom>
            <a:solidFill>
              <a:srgbClr val="000000"/>
            </a:solidFill>
            <a:ln w="47625" cap="rnd">
              <a:solidFill>
                <a:srgbClr val="FFD707"/>
              </a:solidFill>
              <a:prstDash val="solid"/>
              <a:round/>
            </a:ln>
          </p:spPr>
        </p:sp>
        <p:sp>
          <p:nvSpPr>
            <p:cNvPr name="TextBox 22" id="22"/>
            <p:cNvSpPr txBox="true"/>
            <p:nvPr/>
          </p:nvSpPr>
          <p:spPr>
            <a:xfrm>
              <a:off x="0" y="-66675"/>
              <a:ext cx="769974" cy="333642"/>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420-201-RE </a:t>
              </a:r>
            </a:p>
          </p:txBody>
        </p:sp>
      </p:grpSp>
      <p:grpSp>
        <p:nvGrpSpPr>
          <p:cNvPr name="Group 23" id="23"/>
          <p:cNvGrpSpPr/>
          <p:nvPr/>
        </p:nvGrpSpPr>
        <p:grpSpPr>
          <a:xfrm rot="0">
            <a:off x="11305402" y="1799461"/>
            <a:ext cx="3028164" cy="1013642"/>
            <a:chOff x="0" y="0"/>
            <a:chExt cx="797541" cy="266967"/>
          </a:xfrm>
        </p:grpSpPr>
        <p:sp>
          <p:nvSpPr>
            <p:cNvPr name="Freeform 24" id="24">
              <a:extLst>
                <a:ext uri="{C183D7F6-B498-43B3-948B-1728B52AA6E4}">
                  <adec:decorative xmlns:adec="http://schemas.microsoft.com/office/drawing/2017/decorative" val="1"/>
                </a:ext>
              </a:extLst>
            </p:cNvPr>
            <p:cNvSpPr/>
            <p:nvPr/>
          </p:nvSpPr>
          <p:spPr>
            <a:xfrm flipH="false" flipV="false" rot="0">
              <a:off x="0" y="0"/>
              <a:ext cx="797541" cy="266967"/>
            </a:xfrm>
            <a:custGeom>
              <a:avLst/>
              <a:gdLst/>
              <a:ahLst/>
              <a:cxnLst/>
              <a:rect r="r" b="b" t="t" l="l"/>
              <a:pathLst>
                <a:path h="266967" w="797541">
                  <a:moveTo>
                    <a:pt x="125275" y="0"/>
                  </a:moveTo>
                  <a:lnTo>
                    <a:pt x="672266" y="0"/>
                  </a:lnTo>
                  <a:cubicBezTo>
                    <a:pt x="705491" y="0"/>
                    <a:pt x="737355" y="13199"/>
                    <a:pt x="760849" y="36692"/>
                  </a:cubicBezTo>
                  <a:cubicBezTo>
                    <a:pt x="784343" y="60186"/>
                    <a:pt x="797541" y="92050"/>
                    <a:pt x="797541" y="125275"/>
                  </a:cubicBezTo>
                  <a:lnTo>
                    <a:pt x="797541" y="141692"/>
                  </a:lnTo>
                  <a:cubicBezTo>
                    <a:pt x="797541" y="210880"/>
                    <a:pt x="741454" y="266967"/>
                    <a:pt x="672266" y="266967"/>
                  </a:cubicBezTo>
                  <a:lnTo>
                    <a:pt x="125275" y="266967"/>
                  </a:lnTo>
                  <a:cubicBezTo>
                    <a:pt x="56088" y="266967"/>
                    <a:pt x="0" y="210880"/>
                    <a:pt x="0" y="141692"/>
                  </a:cubicBezTo>
                  <a:lnTo>
                    <a:pt x="0" y="125275"/>
                  </a:lnTo>
                  <a:cubicBezTo>
                    <a:pt x="0" y="56088"/>
                    <a:pt x="56088" y="0"/>
                    <a:pt x="125275" y="0"/>
                  </a:cubicBezTo>
                  <a:close/>
                </a:path>
              </a:pathLst>
            </a:custGeom>
            <a:solidFill>
              <a:srgbClr val="000000"/>
            </a:solidFill>
            <a:ln w="47625" cap="rnd">
              <a:solidFill>
                <a:srgbClr val="FFD707"/>
              </a:solidFill>
              <a:prstDash val="solid"/>
              <a:round/>
            </a:ln>
          </p:spPr>
        </p:sp>
        <p:sp>
          <p:nvSpPr>
            <p:cNvPr name="TextBox 25" id="25"/>
            <p:cNvSpPr txBox="true"/>
            <p:nvPr/>
          </p:nvSpPr>
          <p:spPr>
            <a:xfrm>
              <a:off x="0" y="-66675"/>
              <a:ext cx="797541" cy="333642"/>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420-202-RE</a:t>
              </a:r>
            </a:p>
          </p:txBody>
        </p:sp>
      </p:grpSp>
      <p:grpSp>
        <p:nvGrpSpPr>
          <p:cNvPr name="Group 26" id="26"/>
          <p:cNvGrpSpPr/>
          <p:nvPr/>
        </p:nvGrpSpPr>
        <p:grpSpPr>
          <a:xfrm rot="0">
            <a:off x="15430500" y="1799461"/>
            <a:ext cx="2788016" cy="1006476"/>
            <a:chOff x="0" y="0"/>
            <a:chExt cx="734292" cy="265080"/>
          </a:xfrm>
        </p:grpSpPr>
        <p:sp>
          <p:nvSpPr>
            <p:cNvPr name="Freeform 27" id="27">
              <a:extLst>
                <a:ext uri="{C183D7F6-B498-43B3-948B-1728B52AA6E4}">
                  <adec:decorative xmlns:adec="http://schemas.microsoft.com/office/drawing/2017/decorative" val="1"/>
                </a:ext>
              </a:extLst>
            </p:cNvPr>
            <p:cNvSpPr/>
            <p:nvPr/>
          </p:nvSpPr>
          <p:spPr>
            <a:xfrm flipH="false" flipV="false" rot="0">
              <a:off x="0" y="0"/>
              <a:ext cx="734292" cy="265080"/>
            </a:xfrm>
            <a:custGeom>
              <a:avLst/>
              <a:gdLst/>
              <a:ahLst/>
              <a:cxnLst/>
              <a:rect r="r" b="b" t="t" l="l"/>
              <a:pathLst>
                <a:path h="265080" w="734292">
                  <a:moveTo>
                    <a:pt x="132540" y="0"/>
                  </a:moveTo>
                  <a:lnTo>
                    <a:pt x="601752" y="0"/>
                  </a:lnTo>
                  <a:cubicBezTo>
                    <a:pt x="636904" y="0"/>
                    <a:pt x="670616" y="13964"/>
                    <a:pt x="695472" y="38820"/>
                  </a:cubicBezTo>
                  <a:cubicBezTo>
                    <a:pt x="720328" y="63676"/>
                    <a:pt x="734292" y="97388"/>
                    <a:pt x="734292" y="132540"/>
                  </a:cubicBezTo>
                  <a:lnTo>
                    <a:pt x="734292" y="132540"/>
                  </a:lnTo>
                  <a:cubicBezTo>
                    <a:pt x="734292" y="205740"/>
                    <a:pt x="674952" y="265080"/>
                    <a:pt x="601752" y="265080"/>
                  </a:cubicBezTo>
                  <a:lnTo>
                    <a:pt x="132540" y="265080"/>
                  </a:lnTo>
                  <a:cubicBezTo>
                    <a:pt x="59340" y="265080"/>
                    <a:pt x="0" y="205740"/>
                    <a:pt x="0" y="132540"/>
                  </a:cubicBezTo>
                  <a:lnTo>
                    <a:pt x="0" y="132540"/>
                  </a:lnTo>
                  <a:cubicBezTo>
                    <a:pt x="0" y="59340"/>
                    <a:pt x="59340" y="0"/>
                    <a:pt x="132540" y="0"/>
                  </a:cubicBezTo>
                  <a:close/>
                </a:path>
              </a:pathLst>
            </a:custGeom>
            <a:solidFill>
              <a:srgbClr val="000000"/>
            </a:solidFill>
            <a:ln w="47625" cap="rnd">
              <a:solidFill>
                <a:srgbClr val="FFD707"/>
              </a:solidFill>
              <a:prstDash val="solid"/>
              <a:round/>
            </a:ln>
          </p:spPr>
        </p:sp>
        <p:sp>
          <p:nvSpPr>
            <p:cNvPr name="TextBox 28" id="28"/>
            <p:cNvSpPr txBox="true"/>
            <p:nvPr/>
          </p:nvSpPr>
          <p:spPr>
            <a:xfrm>
              <a:off x="0" y="-66675"/>
              <a:ext cx="734292" cy="331755"/>
            </a:xfrm>
            <a:prstGeom prst="rect">
              <a:avLst/>
            </a:prstGeom>
          </p:spPr>
          <p:txBody>
            <a:bodyPr anchor="ctr" rtlCol="false" tIns="254000" lIns="254000" bIns="254000" rIns="254000"/>
            <a:lstStyle/>
            <a:p>
              <a:pPr algn="ctr">
                <a:lnSpc>
                  <a:spcPts val="3080"/>
                </a:lnSpc>
              </a:pPr>
              <a:r>
                <a:rPr lang="en-US" sz="2200">
                  <a:solidFill>
                    <a:srgbClr val="FFFFFF"/>
                  </a:solidFill>
                  <a:latin typeface="Arcade Gamer"/>
                  <a:ea typeface="Arcade Gamer"/>
                  <a:cs typeface="Arcade Gamer"/>
                  <a:sym typeface="Arcade Gamer"/>
                </a:rPr>
                <a:t>420-203-RE</a:t>
              </a:r>
            </a:p>
          </p:txBody>
        </p:sp>
      </p:grpSp>
      <p:grpSp>
        <p:nvGrpSpPr>
          <p:cNvPr name="Group 29" id="29"/>
          <p:cNvGrpSpPr/>
          <p:nvPr/>
        </p:nvGrpSpPr>
        <p:grpSpPr>
          <a:xfrm rot="0">
            <a:off x="1257499" y="4346464"/>
            <a:ext cx="13206291" cy="5093665"/>
            <a:chOff x="0" y="0"/>
            <a:chExt cx="3478200" cy="1341541"/>
          </a:xfrm>
        </p:grpSpPr>
        <p:sp>
          <p:nvSpPr>
            <p:cNvPr name="Freeform 30" id="30">
              <a:extLst>
                <a:ext uri="{C183D7F6-B498-43B3-948B-1728B52AA6E4}">
                  <adec:decorative xmlns:adec="http://schemas.microsoft.com/office/drawing/2017/decorative" val="1"/>
                </a:ext>
              </a:extLst>
            </p:cNvPr>
            <p:cNvSpPr/>
            <p:nvPr/>
          </p:nvSpPr>
          <p:spPr>
            <a:xfrm flipH="false" flipV="false" rot="0">
              <a:off x="0" y="0"/>
              <a:ext cx="3478200" cy="1341541"/>
            </a:xfrm>
            <a:custGeom>
              <a:avLst/>
              <a:gdLst/>
              <a:ahLst/>
              <a:cxnLst/>
              <a:rect r="r" b="b" t="t" l="l"/>
              <a:pathLst>
                <a:path h="1341541" w="3478200">
                  <a:moveTo>
                    <a:pt x="28725" y="0"/>
                  </a:moveTo>
                  <a:lnTo>
                    <a:pt x="3449475" y="0"/>
                  </a:lnTo>
                  <a:cubicBezTo>
                    <a:pt x="3457093" y="0"/>
                    <a:pt x="3464400" y="3026"/>
                    <a:pt x="3469787" y="8413"/>
                  </a:cubicBezTo>
                  <a:cubicBezTo>
                    <a:pt x="3475174" y="13800"/>
                    <a:pt x="3478200" y="21107"/>
                    <a:pt x="3478200" y="28725"/>
                  </a:cubicBezTo>
                  <a:lnTo>
                    <a:pt x="3478200" y="1312816"/>
                  </a:lnTo>
                  <a:cubicBezTo>
                    <a:pt x="3478200" y="1328681"/>
                    <a:pt x="3465339" y="1341541"/>
                    <a:pt x="3449475" y="1341541"/>
                  </a:cubicBezTo>
                  <a:lnTo>
                    <a:pt x="28725" y="1341541"/>
                  </a:lnTo>
                  <a:cubicBezTo>
                    <a:pt x="21107" y="1341541"/>
                    <a:pt x="13800" y="1338515"/>
                    <a:pt x="8413" y="1333128"/>
                  </a:cubicBezTo>
                  <a:cubicBezTo>
                    <a:pt x="3026" y="1327741"/>
                    <a:pt x="0" y="1320435"/>
                    <a:pt x="0" y="1312816"/>
                  </a:cubicBezTo>
                  <a:lnTo>
                    <a:pt x="0" y="28725"/>
                  </a:lnTo>
                  <a:cubicBezTo>
                    <a:pt x="0" y="21107"/>
                    <a:pt x="3026" y="13800"/>
                    <a:pt x="8413" y="8413"/>
                  </a:cubicBezTo>
                  <a:cubicBezTo>
                    <a:pt x="13800" y="3026"/>
                    <a:pt x="21107" y="0"/>
                    <a:pt x="28725" y="0"/>
                  </a:cubicBezTo>
                  <a:close/>
                </a:path>
              </a:pathLst>
            </a:custGeom>
            <a:solidFill>
              <a:srgbClr val="000000"/>
            </a:solidFill>
            <a:ln w="47625" cap="rnd">
              <a:solidFill>
                <a:srgbClr val="21EF80"/>
              </a:solidFill>
              <a:prstDash val="solid"/>
              <a:round/>
            </a:ln>
          </p:spPr>
        </p:sp>
        <p:sp>
          <p:nvSpPr>
            <p:cNvPr name="TextBox 31" id="31"/>
            <p:cNvSpPr txBox="true"/>
            <p:nvPr/>
          </p:nvSpPr>
          <p:spPr>
            <a:xfrm>
              <a:off x="0" y="-57150"/>
              <a:ext cx="3478200" cy="1398691"/>
            </a:xfrm>
            <a:prstGeom prst="rect">
              <a:avLst/>
            </a:prstGeom>
          </p:spPr>
          <p:txBody>
            <a:bodyPr anchor="t" rtlCol="false" tIns="254000" lIns="254000" bIns="254000" rIns="254000"/>
            <a:lstStyle/>
            <a:p>
              <a:pPr algn="l">
                <a:lnSpc>
                  <a:spcPts val="3359"/>
                </a:lnSpc>
              </a:pPr>
              <a:r>
                <a:rPr lang="en-US" sz="2399">
                  <a:solidFill>
                    <a:srgbClr val="FFFFFF"/>
                  </a:solidFill>
                  <a:latin typeface="Disket Mono"/>
                  <a:ea typeface="Disket Mono"/>
                  <a:cs typeface="Disket Mono"/>
                  <a:sym typeface="Disket Mono"/>
                </a:rPr>
                <a:t>Test knowledge about chemistry concepts and help with revision</a:t>
              </a:r>
            </a:p>
            <a:p>
              <a:pPr algn="l">
                <a:lnSpc>
                  <a:spcPts val="3359"/>
                </a:lnSpc>
              </a:pPr>
            </a:p>
            <a:p>
              <a:pPr algn="l">
                <a:lnSpc>
                  <a:spcPts val="3359"/>
                </a:lnSpc>
              </a:pPr>
              <a:r>
                <a:rPr lang="en-US" sz="2399">
                  <a:solidFill>
                    <a:srgbClr val="FFFFFF"/>
                  </a:solidFill>
                  <a:latin typeface="Disket Mono"/>
                  <a:ea typeface="Disket Mono"/>
                  <a:cs typeface="Disket Mono"/>
                  <a:sym typeface="Disket Mono"/>
                </a:rPr>
                <a:t> avatar will overcome obstacles</a:t>
              </a:r>
            </a:p>
            <a:p>
              <a:pPr algn="l">
                <a:lnSpc>
                  <a:spcPts val="3359"/>
                </a:lnSpc>
              </a:pPr>
              <a:r>
                <a:rPr lang="en-US" sz="2399">
                  <a:solidFill>
                    <a:srgbClr val="FFFFFF"/>
                  </a:solidFill>
                  <a:latin typeface="Disket Mono"/>
                  <a:ea typeface="Disket Mono"/>
                  <a:cs typeface="Disket Mono"/>
                  <a:sym typeface="Disket Mono"/>
                </a:rPr>
                <a:t> </a:t>
              </a:r>
            </a:p>
            <a:p>
              <a:pPr algn="l">
                <a:lnSpc>
                  <a:spcPts val="3359"/>
                </a:lnSpc>
              </a:pPr>
              <a:r>
                <a:rPr lang="en-US" sz="2399">
                  <a:solidFill>
                    <a:srgbClr val="FFFFFF"/>
                  </a:solidFill>
                  <a:latin typeface="Disket Mono"/>
                  <a:ea typeface="Disket Mono"/>
                  <a:cs typeface="Disket Mono"/>
                  <a:sym typeface="Disket Mono"/>
                </a:rPr>
                <a:t> </a:t>
              </a:r>
            </a:p>
            <a:p>
              <a:pPr algn="l">
                <a:lnSpc>
                  <a:spcPts val="3359"/>
                </a:lnSpc>
              </a:pPr>
              <a:r>
                <a:rPr lang="en-US" sz="2399">
                  <a:solidFill>
                    <a:srgbClr val="FFFFFF"/>
                  </a:solidFill>
                  <a:latin typeface="Disket Mono"/>
                  <a:ea typeface="Disket Mono"/>
                  <a:cs typeface="Disket Mono"/>
                  <a:sym typeface="Disket Mono"/>
                </a:rPr>
                <a:t> </a:t>
              </a:r>
              <a:r>
                <a:rPr lang="en-US" sz="2399">
                  <a:solidFill>
                    <a:srgbClr val="FFFFFF"/>
                  </a:solidFill>
                  <a:latin typeface="Disket Mono"/>
                  <a:ea typeface="Disket Mono"/>
                  <a:cs typeface="Disket Mono"/>
                  <a:sym typeface="Disket Mono"/>
                </a:rPr>
                <a:t>the obstacles = chemistry problems</a:t>
              </a:r>
            </a:p>
            <a:p>
              <a:pPr algn="l">
                <a:lnSpc>
                  <a:spcPts val="3359"/>
                </a:lnSpc>
              </a:pPr>
            </a:p>
            <a:p>
              <a:pPr algn="l">
                <a:lnSpc>
                  <a:spcPts val="3359"/>
                </a:lnSpc>
              </a:pPr>
              <a:r>
                <a:rPr lang="en-US" sz="2399">
                  <a:solidFill>
                    <a:srgbClr val="FFFFFF"/>
                  </a:solidFill>
                  <a:latin typeface="Disket Mono"/>
                  <a:ea typeface="Disket Mono"/>
                  <a:cs typeface="Disket Mono"/>
                  <a:sym typeface="Disket Mono"/>
                </a:rPr>
                <a:t> </a:t>
              </a:r>
            </a:p>
            <a:p>
              <a:pPr algn="l">
                <a:lnSpc>
                  <a:spcPts val="3359"/>
                </a:lnSpc>
              </a:pPr>
              <a:r>
                <a:rPr lang="en-US" sz="2399">
                  <a:solidFill>
                    <a:srgbClr val="FFFFFF"/>
                  </a:solidFill>
                  <a:latin typeface="Disket Mono"/>
                  <a:ea typeface="Disket Mono"/>
                  <a:cs typeface="Disket Mono"/>
                  <a:sym typeface="Disket Mono"/>
                </a:rPr>
                <a:t> problems must be solved to move on </a:t>
              </a:r>
            </a:p>
            <a:p>
              <a:pPr algn="l">
                <a:lnSpc>
                  <a:spcPts val="3359"/>
                </a:lnSpc>
              </a:pPr>
            </a:p>
          </p:txBody>
        </p:sp>
      </p:grpSp>
      <p:sp>
        <p:nvSpPr>
          <p:cNvPr name="Freeform 32" id="32" descr="pixelated arrow pointing to the right"/>
          <p:cNvSpPr/>
          <p:nvPr/>
        </p:nvSpPr>
        <p:spPr>
          <a:xfrm flipH="true" flipV="false" rot="0">
            <a:off x="703573" y="8412090"/>
            <a:ext cx="379660" cy="354119"/>
          </a:xfrm>
          <a:custGeom>
            <a:avLst/>
            <a:gdLst/>
            <a:ahLst/>
            <a:cxnLst/>
            <a:rect r="r" b="b" t="t" l="l"/>
            <a:pathLst>
              <a:path h="354119" w="379660">
                <a:moveTo>
                  <a:pt x="379660" y="0"/>
                </a:moveTo>
                <a:lnTo>
                  <a:pt x="0" y="0"/>
                </a:lnTo>
                <a:lnTo>
                  <a:pt x="0" y="354120"/>
                </a:lnTo>
                <a:lnTo>
                  <a:pt x="379660" y="354120"/>
                </a:lnTo>
                <a:lnTo>
                  <a:pt x="37966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15034883" y="4474350"/>
            <a:ext cx="2985100" cy="4114800"/>
          </a:xfrm>
          <a:custGeom>
            <a:avLst/>
            <a:gdLst/>
            <a:ahLst/>
            <a:cxnLst/>
            <a:rect r="r" b="b" t="t" l="l"/>
            <a:pathLst>
              <a:path h="4114800" w="2985100">
                <a:moveTo>
                  <a:pt x="0" y="0"/>
                </a:moveTo>
                <a:lnTo>
                  <a:pt x="2985100" y="0"/>
                </a:lnTo>
                <a:lnTo>
                  <a:pt x="2985100"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4" id="34"/>
          <p:cNvSpPr txBox="true"/>
          <p:nvPr/>
        </p:nvSpPr>
        <p:spPr>
          <a:xfrm rot="0">
            <a:off x="575753" y="754251"/>
            <a:ext cx="6038829" cy="20713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ea typeface="Arcade Gamer"/>
                <a:cs typeface="Arcade Gamer"/>
                <a:sym typeface="Arcade Gamer"/>
              </a:rPr>
              <a:t>PROPOSED SOLUTION</a:t>
            </a:r>
          </a:p>
        </p:txBody>
      </p:sp>
      <p:sp>
        <p:nvSpPr>
          <p:cNvPr name="TextBox 35" id="35"/>
          <p:cNvSpPr txBox="true"/>
          <p:nvPr/>
        </p:nvSpPr>
        <p:spPr>
          <a:xfrm rot="0">
            <a:off x="10616770" y="1972356"/>
            <a:ext cx="688633" cy="755482"/>
          </a:xfrm>
          <a:prstGeom prst="rect">
            <a:avLst/>
          </a:prstGeom>
        </p:spPr>
        <p:txBody>
          <a:bodyPr anchor="t" rtlCol="false" tIns="0" lIns="0" bIns="0" rIns="0">
            <a:spAutoFit/>
          </a:bodyPr>
          <a:lstStyle/>
          <a:p>
            <a:pPr algn="l">
              <a:lnSpc>
                <a:spcPts val="5449"/>
              </a:lnSpc>
            </a:pPr>
            <a:r>
              <a:rPr lang="en-US" sz="4865">
                <a:solidFill>
                  <a:srgbClr val="FF63D8"/>
                </a:solidFill>
                <a:latin typeface="Arcade Gamer"/>
                <a:ea typeface="Arcade Gamer"/>
                <a:cs typeface="Arcade Gamer"/>
                <a:sym typeface="Arcade Gamer"/>
              </a:rPr>
              <a:t>+</a:t>
            </a:r>
          </a:p>
        </p:txBody>
      </p:sp>
      <p:sp>
        <p:nvSpPr>
          <p:cNvPr name="TextBox 36" id="36"/>
          <p:cNvSpPr txBox="true"/>
          <p:nvPr/>
        </p:nvSpPr>
        <p:spPr>
          <a:xfrm rot="0">
            <a:off x="14714567" y="1919015"/>
            <a:ext cx="688633" cy="755482"/>
          </a:xfrm>
          <a:prstGeom prst="rect">
            <a:avLst/>
          </a:prstGeom>
        </p:spPr>
        <p:txBody>
          <a:bodyPr anchor="t" rtlCol="false" tIns="0" lIns="0" bIns="0" rIns="0">
            <a:spAutoFit/>
          </a:bodyPr>
          <a:lstStyle/>
          <a:p>
            <a:pPr algn="l">
              <a:lnSpc>
                <a:spcPts val="5449"/>
              </a:lnSpc>
            </a:pPr>
            <a:r>
              <a:rPr lang="en-US" sz="4865">
                <a:solidFill>
                  <a:srgbClr val="FF63D8"/>
                </a:solidFill>
                <a:latin typeface="Arcade Gamer"/>
                <a:ea typeface="Arcade Gamer"/>
                <a:cs typeface="Arcade Gamer"/>
                <a:sym typeface="Arcade Gamer"/>
              </a:rPr>
              <a:t>+</a:t>
            </a:r>
          </a:p>
        </p:txBody>
      </p:sp>
      <p:sp>
        <p:nvSpPr>
          <p:cNvPr name="TextBox 37" id="37"/>
          <p:cNvSpPr txBox="true"/>
          <p:nvPr/>
        </p:nvSpPr>
        <p:spPr>
          <a:xfrm rot="0">
            <a:off x="137734" y="3652859"/>
            <a:ext cx="13840470" cy="336677"/>
          </a:xfrm>
          <a:prstGeom prst="rect">
            <a:avLst/>
          </a:prstGeom>
        </p:spPr>
        <p:txBody>
          <a:bodyPr anchor="t" rtlCol="false" tIns="0" lIns="0" bIns="0" rIns="0">
            <a:spAutoFit/>
          </a:bodyPr>
          <a:lstStyle/>
          <a:p>
            <a:pPr algn="ctr">
              <a:lnSpc>
                <a:spcPts val="2463"/>
              </a:lnSpc>
              <a:spcBef>
                <a:spcPct val="0"/>
              </a:spcBef>
            </a:pPr>
            <a:r>
              <a:rPr lang="en-US" sz="2199">
                <a:solidFill>
                  <a:srgbClr val="FFFFFF"/>
                </a:solidFill>
                <a:latin typeface="Arcade Gamer"/>
                <a:ea typeface="Arcade Gamer"/>
                <a:cs typeface="Arcade Gamer"/>
                <a:sym typeface="Arcade Gamer"/>
              </a:rPr>
              <a:t>CREATE AN ENGAGING AND INTERACTIVE GAME-LIKE PROGRAM THAT WILL: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DAGdaYuwvls</dc:identifier>
  <dcterms:modified xsi:type="dcterms:W3CDTF">2011-08-01T06:04:30Z</dcterms:modified>
  <cp:revision>1</cp:revision>
  <dc:title>LETSCHEM_DELIVERABLE1</dc:title>
</cp:coreProperties>
</file>